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1" name="Shape 101"/>
          <p:cNvSpPr/>
          <p:nvPr>
            <p:ph type="sldImg"/>
          </p:nvPr>
        </p:nvSpPr>
        <p:spPr>
          <a:xfrm>
            <a:off x="1143000" y="685800"/>
            <a:ext cx="4572000" cy="3429000"/>
          </a:xfrm>
          <a:prstGeom prst="rect">
            <a:avLst/>
          </a:prstGeom>
        </p:spPr>
        <p:txBody>
          <a:bodyPr/>
          <a:lstStyle/>
          <a:p>
            <a:pPr/>
          </a:p>
        </p:txBody>
      </p:sp>
      <p:sp>
        <p:nvSpPr>
          <p:cNvPr id="102" name="Shape 102"/>
          <p:cNvSpPr/>
          <p:nvPr>
            <p:ph type="body" sz="quarter" idx="1"/>
          </p:nvPr>
        </p:nvSpPr>
        <p:spPr>
          <a:xfrm>
            <a:off x="914400" y="4343400"/>
            <a:ext cx="5029200" cy="4114800"/>
          </a:xfrm>
          <a:prstGeom prst="rect">
            <a:avLst/>
          </a:prstGeom>
        </p:spPr>
        <p:txBody>
          <a:bodyPr/>
          <a:lstStyle/>
          <a:p>
            <a:pPr/>
          </a:p>
        </p:txBody>
      </p:sp>
    </p:spTree>
  </p:cSld>
  <p:clrMap bg1="dk1" tx1="lt1" bg2="dk2" tx2="lt2" accent1="accent1" accent2="accent2" accent3="accent3" accent4="accent4" accent5="accent5" accent6="accent6" hlink="hlink" folHlink="folHlink"/>
  <p:notesStyle>
    <a:lvl1pPr latinLnBrk="0">
      <a:defRPr sz="1200">
        <a:solidFill>
          <a:srgbClr val="FFFFFF"/>
        </a:solidFill>
        <a:latin typeface="+mj-lt"/>
        <a:ea typeface="+mj-ea"/>
        <a:cs typeface="+mj-cs"/>
        <a:sym typeface="Calibri"/>
      </a:defRPr>
    </a:lvl1pPr>
    <a:lvl2pPr indent="228600" latinLnBrk="0">
      <a:defRPr sz="1200">
        <a:solidFill>
          <a:srgbClr val="FFFFFF"/>
        </a:solidFill>
        <a:latin typeface="+mj-lt"/>
        <a:ea typeface="+mj-ea"/>
        <a:cs typeface="+mj-cs"/>
        <a:sym typeface="Calibri"/>
      </a:defRPr>
    </a:lvl2pPr>
    <a:lvl3pPr indent="457200" latinLnBrk="0">
      <a:defRPr sz="1200">
        <a:solidFill>
          <a:srgbClr val="FFFFFF"/>
        </a:solidFill>
        <a:latin typeface="+mj-lt"/>
        <a:ea typeface="+mj-ea"/>
        <a:cs typeface="+mj-cs"/>
        <a:sym typeface="Calibri"/>
      </a:defRPr>
    </a:lvl3pPr>
    <a:lvl4pPr indent="685800" latinLnBrk="0">
      <a:defRPr sz="1200">
        <a:solidFill>
          <a:srgbClr val="FFFFFF"/>
        </a:solidFill>
        <a:latin typeface="+mj-lt"/>
        <a:ea typeface="+mj-ea"/>
        <a:cs typeface="+mj-cs"/>
        <a:sym typeface="Calibri"/>
      </a:defRPr>
    </a:lvl4pPr>
    <a:lvl5pPr indent="914400" latinLnBrk="0">
      <a:defRPr sz="1200">
        <a:solidFill>
          <a:srgbClr val="FFFFFF"/>
        </a:solidFill>
        <a:latin typeface="+mj-lt"/>
        <a:ea typeface="+mj-ea"/>
        <a:cs typeface="+mj-cs"/>
        <a:sym typeface="Calibri"/>
      </a:defRPr>
    </a:lvl5pPr>
    <a:lvl6pPr indent="1143000" latinLnBrk="0">
      <a:defRPr sz="1200">
        <a:solidFill>
          <a:srgbClr val="FFFFFF"/>
        </a:solidFill>
        <a:latin typeface="+mj-lt"/>
        <a:ea typeface="+mj-ea"/>
        <a:cs typeface="+mj-cs"/>
        <a:sym typeface="Calibri"/>
      </a:defRPr>
    </a:lvl6pPr>
    <a:lvl7pPr indent="1371600" latinLnBrk="0">
      <a:defRPr sz="1200">
        <a:solidFill>
          <a:srgbClr val="FFFFFF"/>
        </a:solidFill>
        <a:latin typeface="+mj-lt"/>
        <a:ea typeface="+mj-ea"/>
        <a:cs typeface="+mj-cs"/>
        <a:sym typeface="Calibri"/>
      </a:defRPr>
    </a:lvl7pPr>
    <a:lvl8pPr indent="1600200" latinLnBrk="0">
      <a:defRPr sz="1200">
        <a:solidFill>
          <a:srgbClr val="FFFFFF"/>
        </a:solidFill>
        <a:latin typeface="+mj-lt"/>
        <a:ea typeface="+mj-ea"/>
        <a:cs typeface="+mj-cs"/>
        <a:sym typeface="Calibri"/>
      </a:defRPr>
    </a:lvl8pPr>
    <a:lvl9pPr indent="1828800" latinLnBrk="0">
      <a:defRPr sz="1200">
        <a:solidFill>
          <a:srgbClr val="FFFFFF"/>
        </a:solidFill>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0">
    <p:spTree>
      <p:nvGrpSpPr>
        <p:cNvPr id="1" name=""/>
        <p:cNvGrpSpPr/>
        <p:nvPr/>
      </p:nvGrpSpPr>
      <p:grpSpPr>
        <a:xfrm>
          <a:off x="0" y="0"/>
          <a:ext cx="0" cy="0"/>
          <a:chOff x="0" y="0"/>
          <a:chExt cx="0" cy="0"/>
        </a:xfrm>
      </p:grpSpPr>
      <p:sp>
        <p:nvSpPr>
          <p:cNvPr id="9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9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9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lvl1pPr>
            <a:lvl2pPr marL="0" indent="457200">
              <a:buSzTx/>
              <a:buFontTx/>
              <a:buNone/>
              <a:defRPr sz="2400"/>
            </a:lvl2pPr>
            <a:lvl3pPr marL="0" indent="914400">
              <a:buSzTx/>
              <a:buFontTx/>
              <a:buNone/>
              <a:defRPr sz="2400"/>
            </a:lvl3pPr>
            <a:lvl4pPr marL="0" indent="1371600">
              <a:buSzTx/>
              <a:buFontTx/>
              <a:buNone/>
              <a:defRPr sz="2400"/>
            </a:lvl4pPr>
            <a:lvl5pPr marL="0" indent="1828800">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FFFFF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public.tableau.com/app/profile/milica.kikovic/viz/ROCKBUSTERPRESENTATIONKikovic/Sheet9"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Rectangle 8"/>
          <p:cNvSpPr/>
          <p:nvPr/>
        </p:nvSpPr>
        <p:spPr>
          <a:xfrm>
            <a:off x="-2" y="0"/>
            <a:ext cx="12188954" cy="6858000"/>
          </a:xfrm>
          <a:prstGeom prst="rect">
            <a:avLst/>
          </a:prstGeom>
          <a:solidFill>
            <a:srgbClr val="000000"/>
          </a:solidFill>
          <a:ln w="12700">
            <a:miter lim="400000"/>
          </a:ln>
        </p:spPr>
        <p:txBody>
          <a:bodyPr lIns="45719" rIns="45719" anchor="ctr"/>
          <a:lstStyle/>
          <a:p>
            <a:pPr algn="ctr">
              <a:defRPr>
                <a:solidFill>
                  <a:srgbClr val="FFFFFF"/>
                </a:solidFill>
              </a:defRPr>
            </a:pPr>
          </a:p>
        </p:txBody>
      </p:sp>
      <p:sp>
        <p:nvSpPr>
          <p:cNvPr id="105" name="Title 1"/>
          <p:cNvSpPr txBox="1"/>
          <p:nvPr>
            <p:ph type="ctrTitle"/>
          </p:nvPr>
        </p:nvSpPr>
        <p:spPr>
          <a:xfrm>
            <a:off x="6367460" y="728664"/>
            <a:ext cx="4984815" cy="3157080"/>
          </a:xfrm>
          <a:prstGeom prst="rect">
            <a:avLst/>
          </a:prstGeom>
        </p:spPr>
        <p:txBody>
          <a:bodyPr/>
          <a:lstStyle/>
          <a:p>
            <a:pPr algn="l" defTabSz="822959">
              <a:defRPr sz="4319"/>
            </a:pPr>
            <a:r>
              <a:t>ROCKBUSTER STEALTH LLT</a:t>
            </a:r>
            <a:br/>
            <a:r>
              <a:t> ONLINE VIDEO LAUNCH STRATEGY</a:t>
            </a:r>
          </a:p>
        </p:txBody>
      </p:sp>
      <p:sp>
        <p:nvSpPr>
          <p:cNvPr id="106" name="Subtitle 2"/>
          <p:cNvSpPr txBox="1"/>
          <p:nvPr>
            <p:ph type="subTitle" sz="quarter" idx="1"/>
          </p:nvPr>
        </p:nvSpPr>
        <p:spPr>
          <a:xfrm>
            <a:off x="6367460" y="4072044"/>
            <a:ext cx="4984815" cy="2057290"/>
          </a:xfrm>
          <a:prstGeom prst="rect">
            <a:avLst/>
          </a:prstGeom>
        </p:spPr>
        <p:txBody>
          <a:bodyPr/>
          <a:lstStyle>
            <a:lvl1pPr algn="l">
              <a:defRPr>
                <a:latin typeface="Calibri Light"/>
                <a:ea typeface="Calibri Light"/>
                <a:cs typeface="Calibri Light"/>
                <a:sym typeface="Calibri Light"/>
              </a:defRPr>
            </a:lvl1pPr>
          </a:lstStyle>
          <a:p>
            <a:pPr/>
            <a:r>
              <a:t>MILICA KIKOVIC             January 2024</a:t>
            </a:r>
          </a:p>
        </p:txBody>
      </p:sp>
      <p:pic>
        <p:nvPicPr>
          <p:cNvPr id="107" name="Picture 4" descr="Picture 4"/>
          <p:cNvPicPr>
            <a:picLocks noChangeAspect="1"/>
          </p:cNvPicPr>
          <p:nvPr/>
        </p:nvPicPr>
        <p:blipFill>
          <a:blip r:embed="rId2">
            <a:extLst/>
          </a:blip>
          <a:srcRect l="34401" t="0" r="7231" b="0"/>
          <a:stretch>
            <a:fillRect/>
          </a:stretch>
        </p:blipFill>
        <p:spPr>
          <a:xfrm>
            <a:off x="0" y="10"/>
            <a:ext cx="6005513" cy="68577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Rectangle 133"/>
          <p:cNvSpPr/>
          <p:nvPr/>
        </p:nvSpPr>
        <p:spPr>
          <a:xfrm>
            <a:off x="0" y="0"/>
            <a:ext cx="12192000" cy="6858000"/>
          </a:xfrm>
          <a:prstGeom prst="rect">
            <a:avLst/>
          </a:prstGeom>
          <a:solidFill>
            <a:srgbClr val="000000"/>
          </a:solidFill>
          <a:ln w="12700">
            <a:miter lim="400000"/>
          </a:ln>
        </p:spPr>
        <p:txBody>
          <a:bodyPr lIns="45719" rIns="45719" anchor="ctr"/>
          <a:lstStyle/>
          <a:p>
            <a:pPr algn="ctr">
              <a:defRPr>
                <a:solidFill>
                  <a:srgbClr val="FFFFFF"/>
                </a:solidFill>
              </a:defRPr>
            </a:pPr>
          </a:p>
        </p:txBody>
      </p:sp>
      <p:sp>
        <p:nvSpPr>
          <p:cNvPr id="183" name="Title 1"/>
          <p:cNvSpPr txBox="1"/>
          <p:nvPr>
            <p:ph type="title"/>
          </p:nvPr>
        </p:nvSpPr>
        <p:spPr>
          <a:xfrm>
            <a:off x="838199" y="365125"/>
            <a:ext cx="5387504" cy="1325563"/>
          </a:xfrm>
          <a:prstGeom prst="rect">
            <a:avLst/>
          </a:prstGeom>
        </p:spPr>
        <p:txBody>
          <a:bodyPr anchor="ctr"/>
          <a:lstStyle>
            <a:lvl1pPr>
              <a:defRPr sz="4400">
                <a:ln w="22225" cap="flat">
                  <a:solidFill>
                    <a:srgbClr val="FFFFFF"/>
                  </a:solidFill>
                  <a:prstDash val="solid"/>
                  <a:round/>
                </a:ln>
              </a:defRPr>
            </a:lvl1pPr>
          </a:lstStyle>
          <a:p>
            <a:pPr/>
            <a:r>
              <a:t>Conclusion and Recommendations</a:t>
            </a:r>
          </a:p>
        </p:txBody>
      </p:sp>
      <p:sp>
        <p:nvSpPr>
          <p:cNvPr id="184" name="TextBox 99"/>
          <p:cNvSpPr txBox="1"/>
          <p:nvPr/>
        </p:nvSpPr>
        <p:spPr>
          <a:xfrm>
            <a:off x="883919" y="1825625"/>
            <a:ext cx="5296063"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indent="-178307" defTabSz="713231">
              <a:lnSpc>
                <a:spcPct val="90000"/>
              </a:lnSpc>
              <a:spcBef>
                <a:spcPts val="400"/>
              </a:spcBef>
              <a:buSzPct val="100000"/>
              <a:buFont typeface="Arial"/>
              <a:buChar char="•"/>
              <a:defRPr sz="858">
                <a:solidFill>
                  <a:srgbClr val="FFFFFF"/>
                </a:solidFill>
              </a:defRPr>
            </a:pPr>
          </a:p>
          <a:p>
            <a:pPr indent="-178307" defTabSz="713231">
              <a:lnSpc>
                <a:spcPct val="90000"/>
              </a:lnSpc>
              <a:spcBef>
                <a:spcPts val="400"/>
              </a:spcBef>
              <a:buSzPct val="100000"/>
              <a:buFont typeface="Arial"/>
              <a:buChar char="•"/>
              <a:defRPr sz="858">
                <a:solidFill>
                  <a:srgbClr val="FFFFFF"/>
                </a:solidFill>
              </a:defRPr>
            </a:pPr>
          </a:p>
          <a:p>
            <a:pPr indent="-178307" defTabSz="713231">
              <a:lnSpc>
                <a:spcPct val="90000"/>
              </a:lnSpc>
              <a:spcBef>
                <a:spcPts val="400"/>
              </a:spcBef>
              <a:buSzPct val="100000"/>
              <a:buFont typeface="Arial"/>
              <a:buChar char="•"/>
              <a:defRPr sz="858">
                <a:solidFill>
                  <a:srgbClr val="FFFFFF"/>
                </a:solidFill>
              </a:defRPr>
            </a:pPr>
          </a:p>
          <a:p>
            <a:pPr indent="-178307" defTabSz="713231">
              <a:lnSpc>
                <a:spcPct val="90000"/>
              </a:lnSpc>
              <a:spcBef>
                <a:spcPts val="400"/>
              </a:spcBef>
              <a:buSzPct val="100000"/>
              <a:buFont typeface="Arial"/>
              <a:buChar char="•"/>
              <a:defRPr sz="858">
                <a:solidFill>
                  <a:srgbClr val="FFFFFF"/>
                </a:solidFill>
              </a:defRPr>
            </a:pPr>
            <a:r>
              <a:t>The number of Rockbuster customers varies significantly by country, with India having the highest number of customers 60</a:t>
            </a:r>
          </a:p>
          <a:p>
            <a:pPr indent="-178307" defTabSz="713231">
              <a:lnSpc>
                <a:spcPct val="90000"/>
              </a:lnSpc>
              <a:spcBef>
                <a:spcPts val="400"/>
              </a:spcBef>
              <a:buSzPct val="100000"/>
              <a:buFont typeface="Arial"/>
              <a:buChar char="•"/>
              <a:defRPr sz="858">
                <a:solidFill>
                  <a:srgbClr val="FFFFFF"/>
                </a:solidFill>
              </a:defRPr>
            </a:pPr>
          </a:p>
          <a:p>
            <a:pPr indent="-178307" defTabSz="713231">
              <a:lnSpc>
                <a:spcPct val="90000"/>
              </a:lnSpc>
              <a:spcBef>
                <a:spcPts val="400"/>
              </a:spcBef>
              <a:buSzPct val="100000"/>
              <a:buFont typeface="Arial"/>
              <a:buChar char="•"/>
              <a:defRPr sz="858">
                <a:solidFill>
                  <a:srgbClr val="FFFFFF"/>
                </a:solidFill>
              </a:defRPr>
            </a:pPr>
            <a:r>
              <a:t>We have customers in numerous countries worldwide, with over half of them residing in Asia and the Americas. The US, India, The Philippines, Brazil, Mexico, and Russia are the countries with customers having the highest lifetime value.</a:t>
            </a:r>
          </a:p>
          <a:p>
            <a:pPr indent="-178307" defTabSz="713231">
              <a:lnSpc>
                <a:spcPct val="90000"/>
              </a:lnSpc>
              <a:spcBef>
                <a:spcPts val="400"/>
              </a:spcBef>
              <a:buSzPct val="100000"/>
              <a:buFont typeface="Arial"/>
              <a:buChar char="•"/>
              <a:defRPr sz="858">
                <a:solidFill>
                  <a:srgbClr val="FFFFFF"/>
                </a:solidFill>
              </a:defRPr>
            </a:pPr>
          </a:p>
          <a:p>
            <a:pPr indent="-178307" defTabSz="713231">
              <a:lnSpc>
                <a:spcPct val="90000"/>
              </a:lnSpc>
              <a:spcBef>
                <a:spcPts val="400"/>
              </a:spcBef>
              <a:buSzPct val="100000"/>
              <a:buFont typeface="Arial"/>
              <a:buChar char="•"/>
              <a:defRPr sz="858">
                <a:solidFill>
                  <a:srgbClr val="FFFFFF"/>
                </a:solidFill>
              </a:defRPr>
            </a:pPr>
            <a:r>
              <a:t>The top five film genres by revenue are Sports, Sci-Fi, Animation, Drama, and Comedy, accounting for 35%. The bottom five genres, which include Horror, Classics, Children, Travel, and Music, account for only 26%.</a:t>
            </a:r>
          </a:p>
          <a:p>
            <a:pPr indent="-178307" defTabSz="713231">
              <a:lnSpc>
                <a:spcPct val="90000"/>
              </a:lnSpc>
              <a:buSzPct val="100000"/>
              <a:buFont typeface="Arial"/>
              <a:buChar char="•"/>
              <a:defRPr sz="858">
                <a:solidFill>
                  <a:srgbClr val="FFFFFF"/>
                </a:solidFill>
              </a:defRPr>
            </a:pPr>
          </a:p>
          <a:p>
            <a:pPr indent="-178307" defTabSz="713231">
              <a:lnSpc>
                <a:spcPct val="90000"/>
              </a:lnSpc>
              <a:buSzPct val="100000"/>
              <a:buFont typeface="Arial"/>
              <a:buChar char="•"/>
              <a:defRPr sz="858">
                <a:solidFill>
                  <a:srgbClr val="FFFFFF"/>
                </a:solidFill>
              </a:defRPr>
            </a:pPr>
            <a:r>
              <a:t>The average rental duration if 4.99 days. For the first 3 months after the launch I would offer a special discount or a free coupon if someone rents an online video for a minimum of 5 days. </a:t>
            </a:r>
          </a:p>
          <a:p>
            <a:pPr indent="-178307" defTabSz="713231">
              <a:lnSpc>
                <a:spcPct val="90000"/>
              </a:lnSpc>
              <a:buSzPct val="100000"/>
              <a:buFont typeface="Arial"/>
              <a:buChar char="•"/>
              <a:defRPr sz="858">
                <a:solidFill>
                  <a:srgbClr val="FFFFFF"/>
                </a:solidFill>
              </a:defRPr>
            </a:pPr>
          </a:p>
          <a:p>
            <a:pPr marL="44576" indent="-178307" defTabSz="713231">
              <a:lnSpc>
                <a:spcPct val="90000"/>
              </a:lnSpc>
              <a:spcBef>
                <a:spcPts val="400"/>
              </a:spcBef>
              <a:buSzPct val="100000"/>
              <a:buFont typeface="Arial"/>
              <a:buChar char="•"/>
              <a:defRPr sz="858">
                <a:solidFill>
                  <a:srgbClr val="FFFFFF"/>
                </a:solidFill>
              </a:defRPr>
            </a:pPr>
            <a:r>
              <a:t>To launch the online video rental service, it is recommended to target the six best-performing countries, which are India, China, the the online video rental service, it is recommended to target the six best-performing countries, which are India, China, United States, Japan, Mexico, and Brazil. It's important to note that three of these countries have four out of the top ten customers with high lifetime value.</a:t>
            </a:r>
          </a:p>
          <a:p>
            <a:pPr indent="-178307" defTabSz="713231">
              <a:lnSpc>
                <a:spcPct val="90000"/>
              </a:lnSpc>
              <a:buSzPct val="100000"/>
              <a:buFont typeface="Arial"/>
              <a:buChar char="•"/>
              <a:defRPr sz="858">
                <a:solidFill>
                  <a:srgbClr val="FFFFFF"/>
                </a:solidFill>
              </a:defRPr>
            </a:pPr>
          </a:p>
          <a:p>
            <a:pPr indent="-178307" defTabSz="713231">
              <a:lnSpc>
                <a:spcPct val="90000"/>
              </a:lnSpc>
              <a:spcBef>
                <a:spcPts val="400"/>
              </a:spcBef>
              <a:buSzPct val="100000"/>
              <a:buFont typeface="Arial"/>
              <a:buChar char="•"/>
              <a:defRPr sz="858">
                <a:solidFill>
                  <a:srgbClr val="FFFFFF"/>
                </a:solidFill>
              </a:defRPr>
            </a:pPr>
          </a:p>
          <a:p>
            <a:pPr indent="-178307" defTabSz="713231">
              <a:lnSpc>
                <a:spcPct val="90000"/>
              </a:lnSpc>
              <a:spcBef>
                <a:spcPts val="400"/>
              </a:spcBef>
              <a:buSzPct val="100000"/>
              <a:buFont typeface="Arial"/>
              <a:buChar char="•"/>
              <a:defRPr sz="858">
                <a:solidFill>
                  <a:srgbClr val="FFFFFF"/>
                </a:solidFill>
              </a:defRPr>
            </a:pPr>
          </a:p>
          <a:p>
            <a:pPr indent="-178307" defTabSz="713231">
              <a:lnSpc>
                <a:spcPct val="90000"/>
              </a:lnSpc>
              <a:spcBef>
                <a:spcPts val="400"/>
              </a:spcBef>
              <a:buSzPct val="100000"/>
              <a:buFont typeface="Arial"/>
              <a:buChar char="•"/>
              <a:defRPr b="1" sz="858">
                <a:solidFill>
                  <a:srgbClr val="FFFFFF"/>
                </a:solidFill>
              </a:defRPr>
            </a:pPr>
          </a:p>
          <a:p>
            <a:pPr indent="-178307" defTabSz="713231">
              <a:lnSpc>
                <a:spcPct val="90000"/>
              </a:lnSpc>
              <a:spcBef>
                <a:spcPts val="400"/>
              </a:spcBef>
              <a:buSzPct val="100000"/>
              <a:buFont typeface="Arial"/>
              <a:buChar char="•"/>
              <a:defRPr b="1" sz="858">
                <a:solidFill>
                  <a:srgbClr val="FFFFFF"/>
                </a:solidFill>
              </a:defRPr>
            </a:pPr>
          </a:p>
          <a:p>
            <a:pPr indent="-178307" defTabSz="713231">
              <a:lnSpc>
                <a:spcPct val="90000"/>
              </a:lnSpc>
              <a:spcBef>
                <a:spcPts val="400"/>
              </a:spcBef>
              <a:buSzPct val="100000"/>
              <a:buFont typeface="Arial"/>
              <a:buChar char="•"/>
              <a:defRPr b="1" sz="858">
                <a:solidFill>
                  <a:srgbClr val="FFFFFF"/>
                </a:solidFill>
              </a:defRPr>
            </a:pPr>
          </a:p>
        </p:txBody>
      </p:sp>
      <p:pic>
        <p:nvPicPr>
          <p:cNvPr id="185" name="Picture 115" descr="Picture 115"/>
          <p:cNvPicPr>
            <a:picLocks noChangeAspect="1"/>
          </p:cNvPicPr>
          <p:nvPr/>
        </p:nvPicPr>
        <p:blipFill>
          <a:blip r:embed="rId2">
            <a:extLst/>
          </a:blip>
          <a:srcRect l="16663" t="0" r="16493" b="1"/>
          <a:stretch>
            <a:fillRect/>
          </a:stretch>
        </p:blipFill>
        <p:spPr>
          <a:xfrm>
            <a:off x="6621294" y="1295415"/>
            <a:ext cx="5570538" cy="556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85" y="0"/>
                </a:moveTo>
                <a:cubicBezTo>
                  <a:pt x="5858" y="0"/>
                  <a:pt x="0" y="5867"/>
                  <a:pt x="0" y="13104"/>
                </a:cubicBezTo>
                <a:cubicBezTo>
                  <a:pt x="0" y="16270"/>
                  <a:pt x="1122" y="19175"/>
                  <a:pt x="2989" y="21440"/>
                </a:cubicBezTo>
                <a:lnTo>
                  <a:pt x="3133" y="21600"/>
                </a:lnTo>
                <a:lnTo>
                  <a:pt x="21600" y="21600"/>
                </a:lnTo>
                <a:lnTo>
                  <a:pt x="21600" y="3167"/>
                </a:lnTo>
                <a:lnTo>
                  <a:pt x="21409" y="2993"/>
                </a:lnTo>
                <a:cubicBezTo>
                  <a:pt x="19147" y="1123"/>
                  <a:pt x="16247" y="0"/>
                  <a:pt x="13085" y="0"/>
                </a:cubicBezTo>
                <a:close/>
              </a:path>
            </a:pathLst>
          </a:custGeom>
          <a:ln w="12700">
            <a:miter lim="400000"/>
          </a:ln>
        </p:spPr>
      </p:pic>
      <p:sp>
        <p:nvSpPr>
          <p:cNvPr id="186" name="!!Oval"/>
          <p:cNvSpPr/>
          <p:nvPr/>
        </p:nvSpPr>
        <p:spPr>
          <a:xfrm>
            <a:off x="6643451" y="1656146"/>
            <a:ext cx="546101" cy="546101"/>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187" name="!!Arc"/>
          <p:cNvSpPr/>
          <p:nvPr/>
        </p:nvSpPr>
        <p:spPr>
          <a:xfrm>
            <a:off x="9462748" y="587382"/>
            <a:ext cx="1659892" cy="2234040"/>
          </a:xfrm>
          <a:custGeom>
            <a:avLst/>
            <a:gdLst/>
            <a:ahLst/>
            <a:cxnLst>
              <a:cxn ang="0">
                <a:pos x="wd2" y="hd2"/>
              </a:cxn>
              <a:cxn ang="5400000">
                <a:pos x="wd2" y="hd2"/>
              </a:cxn>
              <a:cxn ang="10800000">
                <a:pos x="wd2" y="hd2"/>
              </a:cxn>
              <a:cxn ang="16200000">
                <a:pos x="wd2" y="hd2"/>
              </a:cxn>
            </a:cxnLst>
            <a:rect l="0" t="0" r="r" b="b"/>
            <a:pathLst>
              <a:path w="21269" h="20833" fill="norm" stroke="1" extrusionOk="0">
                <a:moveTo>
                  <a:pt x="0" y="88"/>
                </a:moveTo>
                <a:lnTo>
                  <a:pt x="0" y="88"/>
                </a:lnTo>
                <a:cubicBezTo>
                  <a:pt x="10507" y="-767"/>
                  <a:pt x="19976" y="4739"/>
                  <a:pt x="21150" y="12385"/>
                </a:cubicBezTo>
                <a:cubicBezTo>
                  <a:pt x="21600" y="15315"/>
                  <a:pt x="20762" y="18272"/>
                  <a:pt x="18756" y="20833"/>
                </a:cubicBezTo>
              </a:path>
            </a:pathLst>
          </a:custGeom>
          <a:ln w="127000" cap="rnd">
            <a:solidFill>
              <a:schemeClr val="accent4"/>
            </a:solidFill>
            <a:prstDash val="dash"/>
            <a:miter/>
          </a:ln>
        </p:spPr>
        <p:txBody>
          <a:bodyPr lIns="45719" rIns="45719" anchor="ctr"/>
          <a:lstStyle/>
          <a:p>
            <a:pPr algn="ct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Rectangle 24"/>
          <p:cNvSpPr/>
          <p:nvPr/>
        </p:nvSpPr>
        <p:spPr>
          <a:xfrm>
            <a:off x="-1" y="0"/>
            <a:ext cx="12192004" cy="6858000"/>
          </a:xfrm>
          <a:prstGeom prst="rect">
            <a:avLst/>
          </a:prstGeom>
          <a:solidFill>
            <a:srgbClr val="000000"/>
          </a:solidFill>
          <a:ln w="12700">
            <a:miter lim="400000"/>
          </a:ln>
        </p:spPr>
        <p:txBody>
          <a:bodyPr lIns="45719" rIns="45719" anchor="ctr"/>
          <a:lstStyle/>
          <a:p>
            <a:pPr algn="ctr">
              <a:defRPr>
                <a:solidFill>
                  <a:srgbClr val="FFFFFF"/>
                </a:solidFill>
              </a:defRPr>
            </a:pPr>
          </a:p>
        </p:txBody>
      </p:sp>
      <p:sp>
        <p:nvSpPr>
          <p:cNvPr id="190" name="Freeform: Shape 19"/>
          <p:cNvSpPr/>
          <p:nvPr/>
        </p:nvSpPr>
        <p:spPr>
          <a:xfrm>
            <a:off x="-2" y="0"/>
            <a:ext cx="4818891"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63" y="0"/>
                </a:lnTo>
                <a:lnTo>
                  <a:pt x="16445" y="218"/>
                </a:lnTo>
                <a:cubicBezTo>
                  <a:pt x="19630" y="2926"/>
                  <a:pt x="21600" y="6668"/>
                  <a:pt x="21600" y="10800"/>
                </a:cubicBezTo>
                <a:cubicBezTo>
                  <a:pt x="21600" y="14932"/>
                  <a:pt x="19630" y="18674"/>
                  <a:pt x="16445" y="21382"/>
                </a:cubicBezTo>
                <a:lnTo>
                  <a:pt x="16163" y="21600"/>
                </a:lnTo>
                <a:lnTo>
                  <a:pt x="0" y="21600"/>
                </a:lnTo>
                <a:close/>
              </a:path>
            </a:pathLst>
          </a:custGeom>
          <a:solidFill>
            <a:srgbClr val="000000"/>
          </a:solidFill>
          <a:ln>
            <a:solidFill>
              <a:srgbClr val="E6E6E6"/>
            </a:solidFill>
            <a:miter/>
          </a:ln>
          <a:effectLst>
            <a:outerShdw sx="100000" sy="100000" kx="0" ky="0" algn="b" rotWithShape="0" blurRad="50800" dist="38100" dir="0">
              <a:srgbClr val="000000">
                <a:alpha val="50000"/>
              </a:srgbClr>
            </a:outerShdw>
          </a:effectLst>
        </p:spPr>
        <p:txBody>
          <a:bodyPr lIns="45719" rIns="45719" anchor="ctr"/>
          <a:lstStyle/>
          <a:p>
            <a:pPr algn="ctr">
              <a:defRPr>
                <a:solidFill>
                  <a:srgbClr val="FFFFFF"/>
                </a:solidFill>
              </a:defRPr>
            </a:pPr>
          </a:p>
        </p:txBody>
      </p:sp>
      <p:sp>
        <p:nvSpPr>
          <p:cNvPr id="191" name="Freeform: Shape 21"/>
          <p:cNvSpPr/>
          <p:nvPr/>
        </p:nvSpPr>
        <p:spPr>
          <a:xfrm>
            <a:off x="1" y="0"/>
            <a:ext cx="4811477"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55" y="0"/>
                </a:lnTo>
                <a:lnTo>
                  <a:pt x="16437" y="218"/>
                </a:lnTo>
                <a:cubicBezTo>
                  <a:pt x="19627" y="2926"/>
                  <a:pt x="21600" y="6668"/>
                  <a:pt x="21600" y="10800"/>
                </a:cubicBezTo>
                <a:cubicBezTo>
                  <a:pt x="21600" y="14932"/>
                  <a:pt x="19627" y="18674"/>
                  <a:pt x="16437" y="21382"/>
                </a:cubicBezTo>
                <a:lnTo>
                  <a:pt x="16155" y="21600"/>
                </a:lnTo>
                <a:lnTo>
                  <a:pt x="0" y="21600"/>
                </a:lnTo>
                <a:close/>
              </a:path>
            </a:pathLst>
          </a:custGeom>
          <a:solidFill>
            <a:srgbClr val="000000"/>
          </a:solidFill>
          <a:ln w="12700">
            <a:miter lim="400000"/>
          </a:ln>
        </p:spPr>
        <p:txBody>
          <a:bodyPr lIns="45719" rIns="45719" anchor="ctr"/>
          <a:lstStyle/>
          <a:p>
            <a:pPr algn="ctr">
              <a:defRPr>
                <a:solidFill>
                  <a:srgbClr val="FFFFFF"/>
                </a:solidFill>
              </a:defRPr>
            </a:pPr>
          </a:p>
        </p:txBody>
      </p:sp>
      <p:sp>
        <p:nvSpPr>
          <p:cNvPr id="192" name="Title 1"/>
          <p:cNvSpPr txBox="1"/>
          <p:nvPr>
            <p:ph type="title"/>
          </p:nvPr>
        </p:nvSpPr>
        <p:spPr>
          <a:xfrm>
            <a:off x="621792" y="1161288"/>
            <a:ext cx="3602736" cy="4526280"/>
          </a:xfrm>
          <a:prstGeom prst="rect">
            <a:avLst/>
          </a:prstGeom>
        </p:spPr>
        <p:txBody>
          <a:bodyPr anchor="ctr"/>
          <a:lstStyle>
            <a:lvl1pPr>
              <a:defRPr sz="4000"/>
            </a:lvl1pPr>
          </a:lstStyle>
          <a:p>
            <a:pPr/>
            <a:r>
              <a:t>Questions?</a:t>
            </a:r>
          </a:p>
        </p:txBody>
      </p:sp>
      <p:sp>
        <p:nvSpPr>
          <p:cNvPr id="193" name="Rectangle 23"/>
          <p:cNvSpPr/>
          <p:nvPr/>
        </p:nvSpPr>
        <p:spPr>
          <a:xfrm>
            <a:off x="0" y="3102049"/>
            <a:ext cx="128016" cy="653904"/>
          </a:xfrm>
          <a:prstGeom prst="rect">
            <a:avLst/>
          </a:prstGeom>
          <a:solidFill>
            <a:schemeClr val="accent2"/>
          </a:solidFill>
          <a:ln w="12700">
            <a:miter lim="400000"/>
          </a:ln>
        </p:spPr>
        <p:txBody>
          <a:bodyPr lIns="45719" rIns="45719" anchor="ctr"/>
          <a:lstStyle/>
          <a:p>
            <a:pPr algn="ctr">
              <a:defRPr>
                <a:solidFill>
                  <a:srgbClr val="FFFFFF"/>
                </a:solidFill>
              </a:defRPr>
            </a:pPr>
          </a:p>
        </p:txBody>
      </p:sp>
      <p:grpSp>
        <p:nvGrpSpPr>
          <p:cNvPr id="203" name="Text Placeholder 3"/>
          <p:cNvGrpSpPr/>
          <p:nvPr/>
        </p:nvGrpSpPr>
        <p:grpSpPr>
          <a:xfrm>
            <a:off x="5434148" y="937218"/>
            <a:ext cx="5916604" cy="4898205"/>
            <a:chOff x="0" y="0"/>
            <a:chExt cx="5916602" cy="4898205"/>
          </a:xfrm>
        </p:grpSpPr>
        <p:sp>
          <p:nvSpPr>
            <p:cNvPr id="194" name="Rounded Rectangle"/>
            <p:cNvSpPr/>
            <p:nvPr/>
          </p:nvSpPr>
          <p:spPr>
            <a:xfrm>
              <a:off x="0" y="0"/>
              <a:ext cx="5916603" cy="1344709"/>
            </a:xfrm>
            <a:prstGeom prst="roundRect">
              <a:avLst>
                <a:gd name="adj" fmla="val 10000"/>
              </a:avLst>
            </a:prstGeom>
            <a:solidFill>
              <a:srgbClr val="CDD4EA"/>
            </a:soli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95" name="Square"/>
            <p:cNvSpPr/>
            <p:nvPr/>
          </p:nvSpPr>
          <p:spPr>
            <a:xfrm>
              <a:off x="406774" y="302559"/>
              <a:ext cx="740313" cy="739591"/>
            </a:xfrm>
            <a:prstGeom prst="rect">
              <a:avLst/>
            </a:prstGeom>
            <a:blipFill rotWithShape="1">
              <a:blip r:embed="rId2"/>
              <a:srcRect l="0" t="0" r="0" b="0"/>
              <a:stretch>
                <a:fillRect/>
              </a:stretch>
            </a:blipFill>
            <a:ln w="12700" cap="flat">
              <a:solidFill>
                <a:srgbClr val="FFFFFF"/>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96" name="Milica Kikovic"/>
            <p:cNvSpPr txBox="1"/>
            <p:nvPr/>
          </p:nvSpPr>
          <p:spPr>
            <a:xfrm>
              <a:off x="1553860" y="469004"/>
              <a:ext cx="4252735" cy="4920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1348" tIns="151348" rIns="151348" bIns="151348" numCol="1" anchor="ctr">
              <a:spAutoFit/>
            </a:bodyPr>
            <a:lstStyle>
              <a:lvl1pPr defTabSz="622300">
                <a:spcBef>
                  <a:spcPts val="500"/>
                </a:spcBef>
                <a:defRPr sz="1400">
                  <a:solidFill>
                    <a:srgbClr val="44546A"/>
                  </a:solidFill>
                </a:defRPr>
              </a:lvl1pPr>
            </a:lstStyle>
            <a:p>
              <a:pPr/>
              <a:r>
                <a:t>Milica Kikovic</a:t>
              </a:r>
            </a:p>
          </p:txBody>
        </p:sp>
        <p:sp>
          <p:nvSpPr>
            <p:cNvPr id="197" name="Rounded Rectangle"/>
            <p:cNvSpPr/>
            <p:nvPr/>
          </p:nvSpPr>
          <p:spPr>
            <a:xfrm>
              <a:off x="0" y="1776749"/>
              <a:ext cx="5916603" cy="1344709"/>
            </a:xfrm>
            <a:prstGeom prst="roundRect">
              <a:avLst>
                <a:gd name="adj" fmla="val 10000"/>
              </a:avLst>
            </a:prstGeom>
            <a:solidFill>
              <a:srgbClr val="CDD4EA"/>
            </a:soli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98" name="Square"/>
            <p:cNvSpPr/>
            <p:nvPr/>
          </p:nvSpPr>
          <p:spPr>
            <a:xfrm>
              <a:off x="406774" y="2079307"/>
              <a:ext cx="740313" cy="739590"/>
            </a:xfrm>
            <a:prstGeom prst="rect">
              <a:avLst/>
            </a:prstGeom>
            <a:blipFill rotWithShape="1">
              <a:blip r:embed="rId3"/>
              <a:srcRect l="0" t="0" r="0" b="0"/>
              <a:stretch>
                <a:fillRect/>
              </a:stretch>
            </a:blipFill>
            <a:ln w="12700" cap="flat">
              <a:solidFill>
                <a:srgbClr val="FFFFFF"/>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99" name="Data Analyses \ Data Immersion SQL"/>
            <p:cNvSpPr txBox="1"/>
            <p:nvPr/>
          </p:nvSpPr>
          <p:spPr>
            <a:xfrm>
              <a:off x="1553860" y="2245753"/>
              <a:ext cx="4252735" cy="4920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1348" tIns="151348" rIns="151348" bIns="151348" numCol="1" anchor="ctr">
              <a:spAutoFit/>
            </a:bodyPr>
            <a:lstStyle>
              <a:lvl1pPr defTabSz="622300">
                <a:spcBef>
                  <a:spcPts val="500"/>
                </a:spcBef>
                <a:defRPr sz="1400">
                  <a:solidFill>
                    <a:srgbClr val="44546A"/>
                  </a:solidFill>
                </a:defRPr>
              </a:lvl1pPr>
            </a:lstStyle>
            <a:p>
              <a:pPr/>
              <a:r>
                <a:t>Data Analyses \ Data Immersion SQL</a:t>
              </a:r>
            </a:p>
          </p:txBody>
        </p:sp>
        <p:sp>
          <p:nvSpPr>
            <p:cNvPr id="200" name="Rounded Rectangle"/>
            <p:cNvSpPr/>
            <p:nvPr/>
          </p:nvSpPr>
          <p:spPr>
            <a:xfrm>
              <a:off x="0" y="3553497"/>
              <a:ext cx="5916603" cy="1344709"/>
            </a:xfrm>
            <a:prstGeom prst="roundRect">
              <a:avLst>
                <a:gd name="adj" fmla="val 10000"/>
              </a:avLst>
            </a:prstGeom>
            <a:solidFill>
              <a:srgbClr val="CDD4EA"/>
            </a:soli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201" name="Square"/>
            <p:cNvSpPr/>
            <p:nvPr/>
          </p:nvSpPr>
          <p:spPr>
            <a:xfrm>
              <a:off x="407170" y="3856056"/>
              <a:ext cx="740314" cy="739590"/>
            </a:xfrm>
            <a:prstGeom prst="rect">
              <a:avLst/>
            </a:prstGeom>
            <a:blipFill rotWithShape="1">
              <a:blip r:embed="rId4"/>
              <a:srcRect l="0" t="0" r="0" b="0"/>
              <a:stretch>
                <a:fillRect/>
              </a:stretch>
            </a:blipFill>
            <a:ln w="12700" cap="flat">
              <a:solidFill>
                <a:srgbClr val="FFFFFF"/>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202" name="https://public.tableau.com/app/profile/milica.kikovic/viz/ROCKBUSTERPRESENTATIONKikovic/Sheet9"/>
            <p:cNvSpPr txBox="1"/>
            <p:nvPr/>
          </p:nvSpPr>
          <p:spPr>
            <a:xfrm>
              <a:off x="1554655" y="3908200"/>
              <a:ext cx="4252735" cy="7206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1348" tIns="151348" rIns="151348" bIns="151348" numCol="1" anchor="ctr">
              <a:spAutoFit/>
            </a:bodyPr>
            <a:lstStyle>
              <a:lvl1pPr defTabSz="622300">
                <a:spcBef>
                  <a:spcPts val="500"/>
                </a:spcBef>
                <a:defRPr sz="1400" u="sng">
                  <a:solidFill>
                    <a:srgbClr val="0563C1"/>
                  </a:solidFill>
                  <a:uFill>
                    <a:solidFill>
                      <a:srgbClr val="0563C1"/>
                    </a:solidFill>
                  </a:uFill>
                  <a:hlinkClick r:id="rId5" invalidUrl="" action="" tgtFrame="" tooltip="" history="1" highlightClick="0" endSnd="0"/>
                </a:defRPr>
              </a:lvl1pPr>
            </a:lstStyle>
            <a:p>
              <a:pPr>
                <a:defRPr u="none">
                  <a:solidFill>
                    <a:srgbClr val="FFFFFF"/>
                  </a:solidFill>
                  <a:uFillTx/>
                </a:defRPr>
              </a:pPr>
              <a:r>
                <a:rPr u="sng">
                  <a:solidFill>
                    <a:srgbClr val="0563C1"/>
                  </a:solidFill>
                  <a:uFill>
                    <a:solidFill>
                      <a:srgbClr val="0563C1"/>
                    </a:solidFill>
                  </a:uFill>
                  <a:hlinkClick r:id="rId5" invalidUrl="" action="" tgtFrame="" tooltip="" history="1" highlightClick="0" endSnd="0"/>
                </a:rPr>
                <a:t>https://public.tableau.com/app/profile/milica.kikovic/viz/ROCKBUSTERPRESENTATIONKikovic/Sheet9</a:t>
              </a:r>
            </a:p>
          </p:txBody>
        </p:sp>
      </p:grpSp>
      <p:sp>
        <p:nvSpPr>
          <p:cNvPr id="204" name="Rectangle: Rounded Corners 59"/>
          <p:cNvSpPr/>
          <p:nvPr/>
        </p:nvSpPr>
        <p:spPr>
          <a:xfrm>
            <a:off x="3311135" y="745554"/>
            <a:ext cx="915497" cy="915496"/>
          </a:xfrm>
          <a:prstGeom prst="roundRect">
            <a:avLst>
              <a:gd name="adj" fmla="val 16667"/>
            </a:avLst>
          </a:prstGeom>
          <a:solidFill>
            <a:schemeClr val="accent1"/>
          </a:solidFill>
          <a:ln w="12700">
            <a:solidFill>
              <a:srgbClr val="1D3053"/>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Rectangle 6"/>
          <p:cNvSpPr/>
          <p:nvPr/>
        </p:nvSpPr>
        <p:spPr>
          <a:xfrm>
            <a:off x="-2" y="0"/>
            <a:ext cx="12188954" cy="6858000"/>
          </a:xfrm>
          <a:prstGeom prst="rect">
            <a:avLst/>
          </a:prstGeom>
          <a:solidFill>
            <a:srgbClr val="000000"/>
          </a:solidFill>
          <a:ln w="12700">
            <a:miter lim="400000"/>
          </a:ln>
        </p:spPr>
        <p:txBody>
          <a:bodyPr lIns="45719" rIns="45719" anchor="ctr"/>
          <a:lstStyle/>
          <a:p>
            <a:pPr algn="ctr">
              <a:defRPr>
                <a:solidFill>
                  <a:srgbClr val="FFFFFF"/>
                </a:solidFill>
              </a:defRPr>
            </a:pPr>
          </a:p>
        </p:txBody>
      </p:sp>
      <p:pic>
        <p:nvPicPr>
          <p:cNvPr id="110" name="Picture 3" descr="Picture 3"/>
          <p:cNvPicPr>
            <a:picLocks noChangeAspect="1"/>
          </p:cNvPicPr>
          <p:nvPr/>
        </p:nvPicPr>
        <p:blipFill>
          <a:blip r:embed="rId2">
            <a:extLst/>
          </a:blip>
          <a:srcRect l="0" t="0" r="0" b="5436"/>
          <a:stretch>
            <a:fillRect/>
          </a:stretch>
        </p:blipFill>
        <p:spPr>
          <a:xfrm>
            <a:off x="1" y="10"/>
            <a:ext cx="9669643" cy="6857990"/>
          </a:xfrm>
          <a:prstGeom prst="rect">
            <a:avLst/>
          </a:prstGeom>
          <a:ln w="12700">
            <a:miter lim="400000"/>
          </a:ln>
        </p:spPr>
      </p:pic>
      <p:sp>
        <p:nvSpPr>
          <p:cNvPr id="111" name="Rectangle 11"/>
          <p:cNvSpPr/>
          <p:nvPr/>
        </p:nvSpPr>
        <p:spPr>
          <a:xfrm flipH="1">
            <a:off x="5125018" y="0"/>
            <a:ext cx="7066979" cy="6858000"/>
          </a:xfrm>
          <a:prstGeom prst="rect">
            <a:avLst/>
          </a:prstGeom>
          <a:gradFill>
            <a:gsLst>
              <a:gs pos="0">
                <a:srgbClr val="000000">
                  <a:alpha val="0"/>
                </a:srgbClr>
              </a:gs>
              <a:gs pos="19000">
                <a:srgbClr val="000000">
                  <a:alpha val="38000"/>
                </a:srgbClr>
              </a:gs>
              <a:gs pos="35000">
                <a:srgbClr val="000000">
                  <a:alpha val="77000"/>
                </a:srgbClr>
              </a:gs>
              <a:gs pos="48000">
                <a:srgbClr val="000000"/>
              </a:gs>
              <a:gs pos="100000">
                <a:srgbClr val="000000"/>
              </a:gs>
            </a:gsLst>
            <a:lin ang="10800000"/>
          </a:gradFill>
          <a:ln w="12700">
            <a:miter lim="400000"/>
          </a:ln>
        </p:spPr>
        <p:txBody>
          <a:bodyPr lIns="45719" rIns="45719" anchor="ctr"/>
          <a:lstStyle/>
          <a:p>
            <a:pPr algn="ctr">
              <a:defRPr>
                <a:solidFill>
                  <a:srgbClr val="FFFFFF"/>
                </a:solidFill>
              </a:defRPr>
            </a:pPr>
          </a:p>
        </p:txBody>
      </p:sp>
      <p:sp>
        <p:nvSpPr>
          <p:cNvPr id="112" name="Title 1"/>
          <p:cNvSpPr txBox="1"/>
          <p:nvPr>
            <p:ph type="title"/>
          </p:nvPr>
        </p:nvSpPr>
        <p:spPr>
          <a:xfrm>
            <a:off x="7935401" y="743447"/>
            <a:ext cx="3445765" cy="3692028"/>
          </a:xfrm>
          <a:prstGeom prst="rect">
            <a:avLst/>
          </a:prstGeom>
        </p:spPr>
        <p:txBody>
          <a:bodyPr/>
          <a:lstStyle>
            <a:lvl1pPr>
              <a:defRPr i="1" sz="2100"/>
            </a:lvl1pPr>
          </a:lstStyle>
          <a:p>
            <a:pPr/>
            <a:r>
              <a:t>Rockbuster Stealth LLC, which used to have movie rental stores worldwide, has decided to leverage its existing movie licenses to launch its own online video rental service. This move has been necessitated by the need to stay competitive in the age of streaming services like Netflix and Amazon Prime.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 name="Picture 5" descr="Picture 5"/>
          <p:cNvPicPr>
            <a:picLocks noChangeAspect="1"/>
          </p:cNvPicPr>
          <p:nvPr/>
        </p:nvPicPr>
        <p:blipFill>
          <a:blip r:embed="rId2">
            <a:extLst/>
          </a:blip>
          <a:srcRect l="35245" t="0" r="12096" b="0"/>
          <a:stretch>
            <a:fillRect/>
          </a:stretch>
        </p:blipFill>
        <p:spPr>
          <a:xfrm>
            <a:off x="-2" y="-2"/>
            <a:ext cx="5410199" cy="6857866"/>
          </a:xfrm>
          <a:prstGeom prst="rect">
            <a:avLst/>
          </a:prstGeom>
          <a:ln w="12700">
            <a:miter lim="400000"/>
          </a:ln>
        </p:spPr>
      </p:pic>
      <p:sp>
        <p:nvSpPr>
          <p:cNvPr id="115" name="TextBox 62"/>
          <p:cNvSpPr txBox="1"/>
          <p:nvPr/>
        </p:nvSpPr>
        <p:spPr>
          <a:xfrm>
            <a:off x="6161037" y="405684"/>
            <a:ext cx="5373528" cy="155930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i="1" sz="4000">
                <a:solidFill>
                  <a:srgbClr val="FFFFFF"/>
                </a:solidFill>
                <a:latin typeface="Calibri Light"/>
                <a:ea typeface="Calibri Light"/>
                <a:cs typeface="Calibri Light"/>
                <a:sym typeface="Calibri Light"/>
              </a:defRPr>
            </a:lvl1pPr>
          </a:lstStyle>
          <a:p>
            <a:pPr/>
            <a:r>
              <a:t>KEY QUESTIONS AND OBJECTIVES</a:t>
            </a:r>
          </a:p>
        </p:txBody>
      </p:sp>
      <p:grpSp>
        <p:nvGrpSpPr>
          <p:cNvPr id="131" name="TextBox 2"/>
          <p:cNvGrpSpPr/>
          <p:nvPr/>
        </p:nvGrpSpPr>
        <p:grpSpPr>
          <a:xfrm>
            <a:off x="6904211" y="2744232"/>
            <a:ext cx="3669551" cy="3494813"/>
            <a:chOff x="0" y="0"/>
            <a:chExt cx="3669550" cy="3494810"/>
          </a:xfrm>
        </p:grpSpPr>
        <p:grpSp>
          <p:nvGrpSpPr>
            <p:cNvPr id="118" name="Group"/>
            <p:cNvGrpSpPr/>
            <p:nvPr/>
          </p:nvGrpSpPr>
          <p:grpSpPr>
            <a:xfrm>
              <a:off x="0" y="0"/>
              <a:ext cx="1747405" cy="1048443"/>
              <a:chOff x="0" y="0"/>
              <a:chExt cx="1747404" cy="1048442"/>
            </a:xfrm>
          </p:grpSpPr>
          <p:sp>
            <p:nvSpPr>
              <p:cNvPr id="116" name="Rectangle"/>
              <p:cNvSpPr/>
              <p:nvPr/>
            </p:nvSpPr>
            <p:spPr>
              <a:xfrm>
                <a:off x="0" y="0"/>
                <a:ext cx="1747405" cy="1048443"/>
              </a:xfrm>
              <a:prstGeom prst="rect">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700"/>
                  </a:spcBef>
                  <a:defRPr>
                    <a:solidFill>
                      <a:srgbClr val="FFFFFF"/>
                    </a:solidFill>
                  </a:defRPr>
                </a:pPr>
              </a:p>
            </p:txBody>
          </p:sp>
          <p:sp>
            <p:nvSpPr>
              <p:cNvPr id="117" name="Which movies contributed the most/least to revenue gain?"/>
              <p:cNvSpPr txBox="1"/>
              <p:nvPr/>
            </p:nvSpPr>
            <p:spPr>
              <a:xfrm>
                <a:off x="0" y="9057"/>
                <a:ext cx="1747405" cy="1030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algn="ctr" defTabSz="711200">
                  <a:lnSpc>
                    <a:spcPct val="90000"/>
                  </a:lnSpc>
                  <a:spcBef>
                    <a:spcPts val="600"/>
                  </a:spcBef>
                  <a:defRPr sz="1600">
                    <a:solidFill>
                      <a:srgbClr val="FFFFFF"/>
                    </a:solidFill>
                  </a:defRPr>
                </a:lvl1pPr>
              </a:lstStyle>
              <a:p>
                <a:pPr/>
                <a:r>
                  <a:t>Which movies contributed the most/least to revenue gain?</a:t>
                </a:r>
              </a:p>
            </p:txBody>
          </p:sp>
        </p:grpSp>
        <p:grpSp>
          <p:nvGrpSpPr>
            <p:cNvPr id="121" name="Group"/>
            <p:cNvGrpSpPr/>
            <p:nvPr/>
          </p:nvGrpSpPr>
          <p:grpSpPr>
            <a:xfrm>
              <a:off x="1922145" y="0"/>
              <a:ext cx="1747406" cy="1048443"/>
              <a:chOff x="0" y="0"/>
              <a:chExt cx="1747404" cy="1048442"/>
            </a:xfrm>
          </p:grpSpPr>
          <p:sp>
            <p:nvSpPr>
              <p:cNvPr id="119" name="Rectangle"/>
              <p:cNvSpPr/>
              <p:nvPr/>
            </p:nvSpPr>
            <p:spPr>
              <a:xfrm>
                <a:off x="0" y="0"/>
                <a:ext cx="1747405" cy="1048443"/>
              </a:xfrm>
              <a:prstGeom prst="rect">
                <a:avLst/>
              </a:prstGeom>
              <a:gradFill flip="none" rotWithShape="1">
                <a:gsLst>
                  <a:gs pos="0">
                    <a:srgbClr val="DD8969"/>
                  </a:gs>
                  <a:gs pos="50000">
                    <a:srgbClr val="DE774B"/>
                  </a:gs>
                  <a:gs pos="100000">
                    <a:srgbClr val="CC673A"/>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700"/>
                  </a:spcBef>
                  <a:defRPr>
                    <a:solidFill>
                      <a:srgbClr val="FFFFFF"/>
                    </a:solidFill>
                  </a:defRPr>
                </a:pPr>
              </a:p>
            </p:txBody>
          </p:sp>
          <p:sp>
            <p:nvSpPr>
              <p:cNvPr id="120" name="What was the average rental duration for all videos?"/>
              <p:cNvSpPr txBox="1"/>
              <p:nvPr/>
            </p:nvSpPr>
            <p:spPr>
              <a:xfrm>
                <a:off x="0" y="9057"/>
                <a:ext cx="1747405" cy="1030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algn="ctr" defTabSz="711200">
                  <a:lnSpc>
                    <a:spcPct val="90000"/>
                  </a:lnSpc>
                  <a:spcBef>
                    <a:spcPts val="600"/>
                  </a:spcBef>
                  <a:defRPr sz="1600">
                    <a:solidFill>
                      <a:srgbClr val="FFFFFF"/>
                    </a:solidFill>
                  </a:defRPr>
                </a:lvl1pPr>
              </a:lstStyle>
              <a:p>
                <a:pPr/>
                <a:r>
                  <a:t>What was the average rental duration for all videos?</a:t>
                </a:r>
              </a:p>
            </p:txBody>
          </p:sp>
        </p:grpSp>
        <p:grpSp>
          <p:nvGrpSpPr>
            <p:cNvPr id="124" name="Group"/>
            <p:cNvGrpSpPr/>
            <p:nvPr/>
          </p:nvGrpSpPr>
          <p:grpSpPr>
            <a:xfrm>
              <a:off x="0" y="1223184"/>
              <a:ext cx="1747405" cy="1048444"/>
              <a:chOff x="0" y="0"/>
              <a:chExt cx="1747404" cy="1048442"/>
            </a:xfrm>
          </p:grpSpPr>
          <p:sp>
            <p:nvSpPr>
              <p:cNvPr id="122" name="Rectangle"/>
              <p:cNvSpPr/>
              <p:nvPr/>
            </p:nvSpPr>
            <p:spPr>
              <a:xfrm>
                <a:off x="0" y="0"/>
                <a:ext cx="1747405" cy="1048443"/>
              </a:xfrm>
              <a:prstGeom prst="rect">
                <a:avLst/>
              </a:prstGeom>
              <a:gradFill flip="none" rotWithShape="1">
                <a:gsLst>
                  <a:gs pos="0">
                    <a:srgbClr val="CB8F81"/>
                  </a:gs>
                  <a:gs pos="50000">
                    <a:srgbClr val="C97E6B"/>
                  </a:gs>
                  <a:gs pos="100000">
                    <a:srgbClr val="B66D5A"/>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700"/>
                  </a:spcBef>
                  <a:defRPr>
                    <a:solidFill>
                      <a:srgbClr val="FFFFFF"/>
                    </a:solidFill>
                  </a:defRPr>
                </a:pPr>
              </a:p>
            </p:txBody>
          </p:sp>
          <p:sp>
            <p:nvSpPr>
              <p:cNvPr id="123" name="Which countries are Rockbuster customers based in?"/>
              <p:cNvSpPr txBox="1"/>
              <p:nvPr/>
            </p:nvSpPr>
            <p:spPr>
              <a:xfrm>
                <a:off x="0" y="9057"/>
                <a:ext cx="1747405" cy="1030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algn="ctr" defTabSz="711200">
                  <a:lnSpc>
                    <a:spcPct val="90000"/>
                  </a:lnSpc>
                  <a:spcBef>
                    <a:spcPts val="600"/>
                  </a:spcBef>
                  <a:defRPr sz="1600">
                    <a:solidFill>
                      <a:srgbClr val="FFFFFF"/>
                    </a:solidFill>
                  </a:defRPr>
                </a:lvl1pPr>
              </a:lstStyle>
              <a:p>
                <a:pPr/>
                <a:r>
                  <a:t>Which countries are Rockbuster customers based in?</a:t>
                </a:r>
              </a:p>
            </p:txBody>
          </p:sp>
        </p:grpSp>
        <p:grpSp>
          <p:nvGrpSpPr>
            <p:cNvPr id="127" name="Group"/>
            <p:cNvGrpSpPr/>
            <p:nvPr/>
          </p:nvGrpSpPr>
          <p:grpSpPr>
            <a:xfrm>
              <a:off x="1922145" y="1223184"/>
              <a:ext cx="1747406" cy="1048444"/>
              <a:chOff x="0" y="0"/>
              <a:chExt cx="1747404" cy="1048442"/>
            </a:xfrm>
          </p:grpSpPr>
          <p:sp>
            <p:nvSpPr>
              <p:cNvPr id="125" name="Rectangle"/>
              <p:cNvSpPr/>
              <p:nvPr/>
            </p:nvSpPr>
            <p:spPr>
              <a:xfrm>
                <a:off x="0" y="0"/>
                <a:ext cx="1747405" cy="1048443"/>
              </a:xfrm>
              <a:prstGeom prst="rect">
                <a:avLst/>
              </a:prstGeom>
              <a:gradFill flip="none" rotWithShape="1">
                <a:gsLst>
                  <a:gs pos="0">
                    <a:srgbClr val="BC9C98"/>
                  </a:gs>
                  <a:gs pos="50000">
                    <a:srgbClr val="B68E89"/>
                  </a:gs>
                  <a:gs pos="100000">
                    <a:srgbClr val="A37C77"/>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700"/>
                  </a:spcBef>
                  <a:defRPr>
                    <a:solidFill>
                      <a:srgbClr val="FFFFFF"/>
                    </a:solidFill>
                  </a:defRPr>
                </a:pPr>
              </a:p>
            </p:txBody>
          </p:sp>
          <p:sp>
            <p:nvSpPr>
              <p:cNvPr id="126" name="Where are customers with a high lifetime value based?"/>
              <p:cNvSpPr txBox="1"/>
              <p:nvPr/>
            </p:nvSpPr>
            <p:spPr>
              <a:xfrm>
                <a:off x="0" y="9057"/>
                <a:ext cx="1747405" cy="1030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algn="ctr" defTabSz="711200">
                  <a:lnSpc>
                    <a:spcPct val="90000"/>
                  </a:lnSpc>
                  <a:spcBef>
                    <a:spcPts val="600"/>
                  </a:spcBef>
                  <a:defRPr sz="1600">
                    <a:solidFill>
                      <a:srgbClr val="FFFFFF"/>
                    </a:solidFill>
                  </a:defRPr>
                </a:lvl1pPr>
              </a:lstStyle>
              <a:p>
                <a:pPr/>
                <a:r>
                  <a:t>Where are customers with a high lifetime value based?</a:t>
                </a:r>
              </a:p>
            </p:txBody>
          </p:sp>
        </p:grpSp>
        <p:grpSp>
          <p:nvGrpSpPr>
            <p:cNvPr id="130" name="Group"/>
            <p:cNvGrpSpPr/>
            <p:nvPr/>
          </p:nvGrpSpPr>
          <p:grpSpPr>
            <a:xfrm>
              <a:off x="961073" y="2446367"/>
              <a:ext cx="1747405" cy="1048444"/>
              <a:chOff x="0" y="0"/>
              <a:chExt cx="1747404" cy="1048442"/>
            </a:xfrm>
          </p:grpSpPr>
          <p:sp>
            <p:nvSpPr>
              <p:cNvPr id="128" name="Rectangle"/>
              <p:cNvSpPr/>
              <p:nvPr/>
            </p:nvSpPr>
            <p:spPr>
              <a:xfrm>
                <a:off x="0" y="0"/>
                <a:ext cx="1747405" cy="1048443"/>
              </a:xfrm>
              <a:prstGeom prst="rect">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711200">
                  <a:lnSpc>
                    <a:spcPct val="90000"/>
                  </a:lnSpc>
                  <a:spcBef>
                    <a:spcPts val="700"/>
                  </a:spcBef>
                  <a:defRPr>
                    <a:solidFill>
                      <a:srgbClr val="FFFFFF"/>
                    </a:solidFill>
                  </a:defRPr>
                </a:pPr>
              </a:p>
            </p:txBody>
          </p:sp>
          <p:sp>
            <p:nvSpPr>
              <p:cNvPr id="129" name="Do sales figures vary between geographic regions?"/>
              <p:cNvSpPr txBox="1"/>
              <p:nvPr/>
            </p:nvSpPr>
            <p:spPr>
              <a:xfrm>
                <a:off x="0" y="9057"/>
                <a:ext cx="1747405" cy="1030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algn="ctr" defTabSz="711200">
                  <a:lnSpc>
                    <a:spcPct val="90000"/>
                  </a:lnSpc>
                  <a:spcBef>
                    <a:spcPts val="600"/>
                  </a:spcBef>
                  <a:defRPr sz="1600">
                    <a:solidFill>
                      <a:srgbClr val="FFFFFF"/>
                    </a:solidFill>
                  </a:defRPr>
                </a:lvl1pPr>
              </a:lstStyle>
              <a:p>
                <a:pPr/>
                <a:r>
                  <a:t>Do sales figures vary between geographic regions?</a:t>
                </a:r>
              </a:p>
            </p:txBody>
          </p:sp>
        </p:gr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Rectangle 3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4" name="Rectangle 35"/>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defRPr>
            </a:pPr>
          </a:p>
        </p:txBody>
      </p:sp>
      <p:grpSp>
        <p:nvGrpSpPr>
          <p:cNvPr id="137" name="TextBox 2"/>
          <p:cNvGrpSpPr/>
          <p:nvPr/>
        </p:nvGrpSpPr>
        <p:grpSpPr>
          <a:xfrm>
            <a:off x="640079" y="2074362"/>
            <a:ext cx="2752356" cy="2709277"/>
            <a:chOff x="0" y="0"/>
            <a:chExt cx="2752354" cy="2709276"/>
          </a:xfrm>
        </p:grpSpPr>
        <p:sp>
          <p:nvSpPr>
            <p:cNvPr id="135" name="Oval"/>
            <p:cNvSpPr/>
            <p:nvPr/>
          </p:nvSpPr>
          <p:spPr>
            <a:xfrm>
              <a:off x="-1" y="-1"/>
              <a:ext cx="2752356" cy="2709278"/>
            </a:xfrm>
            <a:prstGeom prst="ellipse">
              <a:avLst/>
            </a:prstGeom>
            <a:solidFill>
              <a:srgbClr val="262626"/>
            </a:solidFill>
            <a:ln w="174625" cap="flat">
              <a:solidFill>
                <a:srgbClr val="262626"/>
              </a:solidFill>
              <a:prstDash val="solid"/>
              <a:round/>
            </a:ln>
            <a:effectLst/>
          </p:spPr>
          <p:txBody>
            <a:bodyPr wrap="square" lIns="45719" tIns="45719" rIns="45719" bIns="45719" numCol="1" anchor="ctr">
              <a:noAutofit/>
            </a:bodyPr>
            <a:lstStyle/>
            <a:p>
              <a:pPr algn="ctr">
                <a:lnSpc>
                  <a:spcPct val="90000"/>
                </a:lnSpc>
                <a:spcBef>
                  <a:spcPts val="600"/>
                </a:spcBef>
                <a:defRPr>
                  <a:solidFill>
                    <a:srgbClr val="FFFFFF"/>
                  </a:solidFill>
                </a:defRPr>
              </a:pPr>
            </a:p>
          </p:txBody>
        </p:sp>
        <p:sp>
          <p:nvSpPr>
            <p:cNvPr id="136" name="DATA OVERVIEW"/>
            <p:cNvSpPr txBox="1"/>
            <p:nvPr/>
          </p:nvSpPr>
          <p:spPr>
            <a:xfrm>
              <a:off x="536105" y="484076"/>
              <a:ext cx="1680144" cy="1741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rmAutofit fontScale="100000" lnSpcReduction="0"/>
            </a:bodyPr>
            <a:lstStyle>
              <a:lvl1pPr algn="ctr">
                <a:lnSpc>
                  <a:spcPct val="90000"/>
                </a:lnSpc>
                <a:spcBef>
                  <a:spcPts val="600"/>
                </a:spcBef>
                <a:defRPr i="1" sz="2600">
                  <a:solidFill>
                    <a:srgbClr val="FFFFFF"/>
                  </a:solidFill>
                  <a:latin typeface="Calibri Light"/>
                  <a:ea typeface="Calibri Light"/>
                  <a:cs typeface="Calibri Light"/>
                  <a:sym typeface="Calibri Light"/>
                </a:defRPr>
              </a:lvl1pPr>
            </a:lstStyle>
            <a:p>
              <a:pPr/>
              <a:r>
                <a:t>DATA OVERVIEW</a:t>
              </a:r>
            </a:p>
          </p:txBody>
        </p:sp>
      </p:grpSp>
      <p:grpSp>
        <p:nvGrpSpPr>
          <p:cNvPr id="156" name="TextBox 3"/>
          <p:cNvGrpSpPr/>
          <p:nvPr/>
        </p:nvGrpSpPr>
        <p:grpSpPr>
          <a:xfrm>
            <a:off x="5728501" y="687574"/>
            <a:ext cx="5878514" cy="5482851"/>
            <a:chOff x="0" y="0"/>
            <a:chExt cx="5878512" cy="5482850"/>
          </a:xfrm>
        </p:grpSpPr>
        <p:sp>
          <p:nvSpPr>
            <p:cNvPr id="138" name="Rounded Rectangle"/>
            <p:cNvSpPr/>
            <p:nvPr/>
          </p:nvSpPr>
          <p:spPr>
            <a:xfrm>
              <a:off x="0" y="0"/>
              <a:ext cx="5878513" cy="756256"/>
            </a:xfrm>
            <a:prstGeom prst="roundRect">
              <a:avLst>
                <a:gd name="adj" fmla="val 10000"/>
              </a:avLst>
            </a:prstGeom>
            <a:solidFill>
              <a:srgbClr val="000000"/>
            </a:soli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39" name="Square"/>
            <p:cNvSpPr/>
            <p:nvPr/>
          </p:nvSpPr>
          <p:spPr>
            <a:xfrm>
              <a:off x="228766" y="170157"/>
              <a:ext cx="415942" cy="415942"/>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40" name="Total Revenue 61,312 $"/>
            <p:cNvSpPr txBox="1"/>
            <p:nvPr/>
          </p:nvSpPr>
          <p:spPr>
            <a:xfrm>
              <a:off x="873474" y="157742"/>
              <a:ext cx="5005038" cy="44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36" tIns="80036" rIns="80036" bIns="80036" numCol="1" anchor="ctr">
              <a:spAutoFit/>
            </a:bodyPr>
            <a:lstStyle/>
            <a:p>
              <a:pPr defTabSz="844550">
                <a:spcBef>
                  <a:spcPts val="700"/>
                </a:spcBef>
                <a:defRPr sz="1900">
                  <a:solidFill>
                    <a:srgbClr val="FFFFFF"/>
                  </a:solidFill>
                  <a:latin typeface="Arial"/>
                  <a:ea typeface="Arial"/>
                  <a:cs typeface="Arial"/>
                  <a:sym typeface="Arial"/>
                </a:defRPr>
              </a:pPr>
              <a:r>
                <a:t>Total </a:t>
              </a:r>
              <a:r>
                <a:rPr>
                  <a:latin typeface="Calibri Light"/>
                  <a:ea typeface="Calibri Light"/>
                  <a:cs typeface="Calibri Light"/>
                  <a:sym typeface="Calibri Light"/>
                </a:rPr>
                <a:t>Revenue</a:t>
              </a:r>
              <a:r>
                <a:t> </a:t>
              </a:r>
              <a:r>
                <a:rPr b="1"/>
                <a:t>61,312 $</a:t>
              </a:r>
            </a:p>
          </p:txBody>
        </p:sp>
        <p:sp>
          <p:nvSpPr>
            <p:cNvPr id="141" name="Rounded Rectangle"/>
            <p:cNvSpPr/>
            <p:nvPr/>
          </p:nvSpPr>
          <p:spPr>
            <a:xfrm>
              <a:off x="0" y="945318"/>
              <a:ext cx="5878513" cy="756256"/>
            </a:xfrm>
            <a:prstGeom prst="roundRect">
              <a:avLst>
                <a:gd name="adj" fmla="val 10000"/>
              </a:avLst>
            </a:prstGeom>
            <a:solidFill>
              <a:srgbClr val="000000"/>
            </a:soli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42" name="Square"/>
            <p:cNvSpPr/>
            <p:nvPr/>
          </p:nvSpPr>
          <p:spPr>
            <a:xfrm>
              <a:off x="228766" y="1115476"/>
              <a:ext cx="415942" cy="415941"/>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43" name="Films in Library 1000"/>
            <p:cNvSpPr txBox="1"/>
            <p:nvPr/>
          </p:nvSpPr>
          <p:spPr>
            <a:xfrm>
              <a:off x="873474" y="1103061"/>
              <a:ext cx="5005038" cy="44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36" tIns="80036" rIns="80036" bIns="80036" numCol="1" anchor="ctr">
              <a:spAutoFit/>
            </a:bodyPr>
            <a:lstStyle/>
            <a:p>
              <a:pPr defTabSz="844550">
                <a:spcBef>
                  <a:spcPts val="700"/>
                </a:spcBef>
                <a:defRPr sz="1900">
                  <a:solidFill>
                    <a:srgbClr val="FFFFFF"/>
                  </a:solidFill>
                  <a:latin typeface="Arial"/>
                  <a:ea typeface="Arial"/>
                  <a:cs typeface="Arial"/>
                  <a:sym typeface="Arial"/>
                </a:defRPr>
              </a:pPr>
              <a:r>
                <a:t>Films in </a:t>
              </a:r>
              <a:r>
                <a:rPr>
                  <a:latin typeface="Calibri Light"/>
                  <a:ea typeface="Calibri Light"/>
                  <a:cs typeface="Calibri Light"/>
                  <a:sym typeface="Calibri Light"/>
                </a:rPr>
                <a:t>Library</a:t>
              </a:r>
              <a:r>
                <a:t> </a:t>
              </a:r>
              <a:r>
                <a:rPr b="1"/>
                <a:t>1000</a:t>
              </a:r>
            </a:p>
          </p:txBody>
        </p:sp>
        <p:sp>
          <p:nvSpPr>
            <p:cNvPr id="144" name="Rounded Rectangle"/>
            <p:cNvSpPr/>
            <p:nvPr/>
          </p:nvSpPr>
          <p:spPr>
            <a:xfrm>
              <a:off x="0" y="1890638"/>
              <a:ext cx="5878513" cy="756256"/>
            </a:xfrm>
            <a:prstGeom prst="roundRect">
              <a:avLst>
                <a:gd name="adj" fmla="val 10000"/>
              </a:avLst>
            </a:prstGeom>
            <a:solidFill>
              <a:srgbClr val="000000"/>
            </a:soli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45" name="Square"/>
            <p:cNvSpPr/>
            <p:nvPr/>
          </p:nvSpPr>
          <p:spPr>
            <a:xfrm>
              <a:off x="228766" y="2060796"/>
              <a:ext cx="415942" cy="415941"/>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46" name="# of film Genres 16"/>
            <p:cNvSpPr txBox="1"/>
            <p:nvPr/>
          </p:nvSpPr>
          <p:spPr>
            <a:xfrm>
              <a:off x="873474" y="2052975"/>
              <a:ext cx="5005038" cy="431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36" tIns="80036" rIns="80036" bIns="80036" numCol="1" anchor="ctr">
              <a:spAutoFit/>
            </a:bodyPr>
            <a:lstStyle>
              <a:lvl1pPr defTabSz="844550">
                <a:spcBef>
                  <a:spcPts val="700"/>
                </a:spcBef>
                <a:defRPr sz="1900">
                  <a:solidFill>
                    <a:srgbClr val="FFFFFF"/>
                  </a:solidFill>
                  <a:latin typeface="Arial"/>
                  <a:ea typeface="Arial"/>
                  <a:cs typeface="Arial"/>
                  <a:sym typeface="Arial"/>
                </a:defRPr>
              </a:lvl1pPr>
            </a:lstStyle>
            <a:p>
              <a:pPr/>
              <a:r>
                <a:t># of film Genres 16</a:t>
              </a:r>
            </a:p>
          </p:txBody>
        </p:sp>
        <p:sp>
          <p:nvSpPr>
            <p:cNvPr id="147" name="Rounded Rectangle"/>
            <p:cNvSpPr/>
            <p:nvPr/>
          </p:nvSpPr>
          <p:spPr>
            <a:xfrm>
              <a:off x="0" y="2835957"/>
              <a:ext cx="5878513" cy="756256"/>
            </a:xfrm>
            <a:prstGeom prst="roundRect">
              <a:avLst>
                <a:gd name="adj" fmla="val 10000"/>
              </a:avLst>
            </a:prstGeom>
            <a:solidFill>
              <a:srgbClr val="000000"/>
            </a:soli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48" name="Square"/>
            <p:cNvSpPr/>
            <p:nvPr/>
          </p:nvSpPr>
          <p:spPr>
            <a:xfrm>
              <a:off x="228766" y="3006115"/>
              <a:ext cx="415942" cy="415941"/>
            </a:xfrm>
            <a:prstGeom prst="rect">
              <a:avLst/>
            </a:prstGeom>
            <a:blipFill rotWithShape="1">
              <a:blip r:embed="rId5"/>
              <a:srcRect l="0" t="0" r="0" b="0"/>
              <a:stretch>
                <a:fillRect/>
              </a:stretch>
            </a:blip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49" name="Countries with Customers 109"/>
            <p:cNvSpPr txBox="1"/>
            <p:nvPr/>
          </p:nvSpPr>
          <p:spPr>
            <a:xfrm>
              <a:off x="873474" y="2993699"/>
              <a:ext cx="5005038" cy="44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36" tIns="80036" rIns="80036" bIns="80036" numCol="1" anchor="ctr">
              <a:spAutoFit/>
            </a:bodyPr>
            <a:lstStyle/>
            <a:p>
              <a:pPr defTabSz="844550">
                <a:spcBef>
                  <a:spcPts val="700"/>
                </a:spcBef>
                <a:defRPr sz="1900">
                  <a:solidFill>
                    <a:srgbClr val="FFFFFF"/>
                  </a:solidFill>
                  <a:latin typeface="Arial"/>
                  <a:ea typeface="Arial"/>
                  <a:cs typeface="Arial"/>
                  <a:sym typeface="Arial"/>
                </a:defRPr>
              </a:pPr>
              <a:r>
                <a:t>Countries with </a:t>
              </a:r>
              <a:r>
                <a:rPr>
                  <a:latin typeface="Calibri Light"/>
                  <a:ea typeface="Calibri Light"/>
                  <a:cs typeface="Calibri Light"/>
                  <a:sym typeface="Calibri Light"/>
                </a:rPr>
                <a:t>Customers</a:t>
              </a:r>
              <a:r>
                <a:t> </a:t>
              </a:r>
              <a:r>
                <a:rPr b="1"/>
                <a:t>109</a:t>
              </a:r>
            </a:p>
          </p:txBody>
        </p:sp>
        <p:sp>
          <p:nvSpPr>
            <p:cNvPr id="150" name="Rounded Rectangle"/>
            <p:cNvSpPr/>
            <p:nvPr/>
          </p:nvSpPr>
          <p:spPr>
            <a:xfrm>
              <a:off x="0" y="3781276"/>
              <a:ext cx="5878513" cy="756256"/>
            </a:xfrm>
            <a:prstGeom prst="roundRect">
              <a:avLst>
                <a:gd name="adj" fmla="val 10000"/>
              </a:avLst>
            </a:prstGeom>
            <a:solidFill>
              <a:srgbClr val="000000"/>
            </a:soli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51" name="Square"/>
            <p:cNvSpPr/>
            <p:nvPr/>
          </p:nvSpPr>
          <p:spPr>
            <a:xfrm>
              <a:off x="228766" y="3951434"/>
              <a:ext cx="415942" cy="415941"/>
            </a:xfrm>
            <a:prstGeom prst="rect">
              <a:avLst/>
            </a:prstGeom>
            <a:blipFill rotWithShape="1">
              <a:blip r:embed="rId6"/>
              <a:srcRect l="0" t="0" r="0" b="0"/>
              <a:stretch>
                <a:fillRect/>
              </a:stretch>
            </a:blip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52" name="Cities with Customers 597"/>
            <p:cNvSpPr txBox="1"/>
            <p:nvPr/>
          </p:nvSpPr>
          <p:spPr>
            <a:xfrm>
              <a:off x="873474" y="3939018"/>
              <a:ext cx="5005038" cy="44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36" tIns="80036" rIns="80036" bIns="80036" numCol="1" anchor="ctr">
              <a:spAutoFit/>
            </a:bodyPr>
            <a:lstStyle/>
            <a:p>
              <a:pPr defTabSz="844550">
                <a:spcBef>
                  <a:spcPts val="700"/>
                </a:spcBef>
                <a:defRPr sz="1900">
                  <a:solidFill>
                    <a:srgbClr val="FFFFFF"/>
                  </a:solidFill>
                  <a:latin typeface="Arial"/>
                  <a:ea typeface="Arial"/>
                  <a:cs typeface="Arial"/>
                  <a:sym typeface="Arial"/>
                </a:defRPr>
              </a:pPr>
              <a:r>
                <a:t>Cities with </a:t>
              </a:r>
              <a:r>
                <a:rPr>
                  <a:latin typeface="Calibri Light"/>
                  <a:ea typeface="Calibri Light"/>
                  <a:cs typeface="Calibri Light"/>
                  <a:sym typeface="Calibri Light"/>
                </a:rPr>
                <a:t>Customers</a:t>
              </a:r>
              <a:r>
                <a:t> </a:t>
              </a:r>
              <a:r>
                <a:rPr b="1"/>
                <a:t>597</a:t>
              </a:r>
            </a:p>
          </p:txBody>
        </p:sp>
        <p:sp>
          <p:nvSpPr>
            <p:cNvPr id="153" name="Rounded Rectangle"/>
            <p:cNvSpPr/>
            <p:nvPr/>
          </p:nvSpPr>
          <p:spPr>
            <a:xfrm>
              <a:off x="0" y="4726595"/>
              <a:ext cx="5878513" cy="756256"/>
            </a:xfrm>
            <a:prstGeom prst="roundRect">
              <a:avLst>
                <a:gd name="adj" fmla="val 10000"/>
              </a:avLst>
            </a:prstGeom>
            <a:solidFill>
              <a:srgbClr val="000000"/>
            </a:soli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54" name="Square"/>
            <p:cNvSpPr/>
            <p:nvPr/>
          </p:nvSpPr>
          <p:spPr>
            <a:xfrm>
              <a:off x="228766" y="4896753"/>
              <a:ext cx="415942" cy="415941"/>
            </a:xfrm>
            <a:prstGeom prst="rect">
              <a:avLst/>
            </a:prstGeom>
            <a:blipFill rotWithShape="1">
              <a:blip r:embed="rId7"/>
              <a:srcRect l="0" t="0" r="0" b="0"/>
              <a:stretch>
                <a:fillRect/>
              </a:stretch>
            </a:blip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55" name="Total Customers 599"/>
            <p:cNvSpPr txBox="1"/>
            <p:nvPr/>
          </p:nvSpPr>
          <p:spPr>
            <a:xfrm>
              <a:off x="873474" y="4888932"/>
              <a:ext cx="5005038" cy="431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0036" tIns="80036" rIns="80036" bIns="80036" numCol="1" anchor="ctr">
              <a:spAutoFit/>
            </a:bodyPr>
            <a:lstStyle/>
            <a:p>
              <a:pPr defTabSz="844550">
                <a:spcBef>
                  <a:spcPts val="700"/>
                </a:spcBef>
                <a:defRPr sz="1900">
                  <a:solidFill>
                    <a:srgbClr val="FFFFFF"/>
                  </a:solidFill>
                  <a:latin typeface="Arial"/>
                  <a:ea typeface="Arial"/>
                  <a:cs typeface="Arial"/>
                  <a:sym typeface="Arial"/>
                </a:defRPr>
              </a:pPr>
              <a:r>
                <a:t>Total Customers </a:t>
              </a:r>
              <a:r>
                <a:rPr b="1"/>
                <a:t>599</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Rectangle 11"/>
          <p:cNvSpPr/>
          <p:nvPr/>
        </p:nvSpPr>
        <p:spPr>
          <a:xfrm>
            <a:off x="-1" y="0"/>
            <a:ext cx="12188954" cy="6858000"/>
          </a:xfrm>
          <a:prstGeom prst="rect">
            <a:avLst/>
          </a:prstGeom>
          <a:solidFill>
            <a:srgbClr val="000000"/>
          </a:solidFill>
          <a:ln w="12700">
            <a:miter lim="400000"/>
          </a:ln>
        </p:spPr>
        <p:txBody>
          <a:bodyPr lIns="45719" rIns="45719" anchor="ctr"/>
          <a:lstStyle/>
          <a:p>
            <a:pPr algn="ctr">
              <a:defRPr>
                <a:solidFill>
                  <a:srgbClr val="FFFFFF"/>
                </a:solidFill>
              </a:defRPr>
            </a:pPr>
          </a:p>
        </p:txBody>
      </p:sp>
      <p:sp>
        <p:nvSpPr>
          <p:cNvPr id="159" name="TextBox 1"/>
          <p:cNvSpPr txBox="1"/>
          <p:nvPr/>
        </p:nvSpPr>
        <p:spPr>
          <a:xfrm>
            <a:off x="684600" y="4501453"/>
            <a:ext cx="10818201" cy="10658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spcBef>
                <a:spcPts val="600"/>
              </a:spcBef>
              <a:defRPr sz="3600">
                <a:solidFill>
                  <a:srgbClr val="FFFFFF"/>
                </a:solidFill>
                <a:latin typeface="Calibri Light"/>
                <a:ea typeface="Calibri Light"/>
                <a:cs typeface="Calibri Light"/>
                <a:sym typeface="Calibri Light"/>
              </a:defRPr>
            </a:lvl1pPr>
          </a:lstStyle>
          <a:p>
            <a:pPr/>
            <a:r>
              <a:t>Which movies contributed the most/least to revenue?</a:t>
            </a:r>
          </a:p>
        </p:txBody>
      </p:sp>
      <p:pic>
        <p:nvPicPr>
          <p:cNvPr id="160" name="Picture 3" descr="Picture 3"/>
          <p:cNvPicPr>
            <a:picLocks noChangeAspect="1"/>
          </p:cNvPicPr>
          <p:nvPr/>
        </p:nvPicPr>
        <p:blipFill>
          <a:blip r:embed="rId2">
            <a:extLst/>
          </a:blip>
          <a:stretch>
            <a:fillRect/>
          </a:stretch>
        </p:blipFill>
        <p:spPr>
          <a:xfrm>
            <a:off x="6364587" y="369378"/>
            <a:ext cx="5289725" cy="4087215"/>
          </a:xfrm>
          <a:prstGeom prst="rect">
            <a:avLst/>
          </a:prstGeom>
          <a:ln w="12700">
            <a:miter lim="400000"/>
          </a:ln>
        </p:spPr>
      </p:pic>
      <p:pic>
        <p:nvPicPr>
          <p:cNvPr id="161" name="Picture 2" descr="Picture 2"/>
          <p:cNvPicPr>
            <a:picLocks noChangeAspect="1"/>
          </p:cNvPicPr>
          <p:nvPr/>
        </p:nvPicPr>
        <p:blipFill>
          <a:blip r:embed="rId3">
            <a:extLst/>
          </a:blip>
          <a:stretch>
            <a:fillRect/>
          </a:stretch>
        </p:blipFill>
        <p:spPr>
          <a:xfrm>
            <a:off x="293431" y="413233"/>
            <a:ext cx="5509006" cy="4048842"/>
          </a:xfrm>
          <a:prstGeom prst="rect">
            <a:avLst/>
          </a:prstGeom>
          <a:ln w="12700">
            <a:miter lim="400000"/>
          </a:ln>
        </p:spPr>
      </p:pic>
      <p:grpSp>
        <p:nvGrpSpPr>
          <p:cNvPr id="164" name="sketch line"/>
          <p:cNvGrpSpPr/>
          <p:nvPr/>
        </p:nvGrpSpPr>
        <p:grpSpPr>
          <a:xfrm>
            <a:off x="4449805" y="5572174"/>
            <a:ext cx="3292116" cy="52683"/>
            <a:chOff x="0" y="0"/>
            <a:chExt cx="3292114" cy="52682"/>
          </a:xfrm>
        </p:grpSpPr>
        <p:sp>
          <p:nvSpPr>
            <p:cNvPr id="162" name="Shape"/>
            <p:cNvSpPr/>
            <p:nvPr/>
          </p:nvSpPr>
          <p:spPr>
            <a:xfrm>
              <a:off x="0" y="0"/>
              <a:ext cx="3292115" cy="52333"/>
            </a:xfrm>
            <a:custGeom>
              <a:avLst/>
              <a:gdLst/>
              <a:ahLst/>
              <a:cxnLst>
                <a:cxn ang="0">
                  <a:pos x="wd2" y="hd2"/>
                </a:cxn>
                <a:cxn ang="5400000">
                  <a:pos x="wd2" y="hd2"/>
                </a:cxn>
                <a:cxn ang="10800000">
                  <a:pos x="wd2" y="hd2"/>
                </a:cxn>
                <a:cxn ang="16200000">
                  <a:pos x="wd2" y="hd2"/>
                </a:cxn>
              </a:cxnLst>
              <a:rect l="0" t="0" r="r" b="b"/>
              <a:pathLst>
                <a:path w="21597" h="12663" fill="norm" stroke="1" extrusionOk="0">
                  <a:moveTo>
                    <a:pt x="2" y="5368"/>
                  </a:moveTo>
                  <a:cubicBezTo>
                    <a:pt x="1286" y="12147"/>
                    <a:pt x="2855" y="9575"/>
                    <a:pt x="3889" y="5368"/>
                  </a:cubicBezTo>
                  <a:cubicBezTo>
                    <a:pt x="4923" y="1160"/>
                    <a:pt x="6685" y="13159"/>
                    <a:pt x="8640" y="5368"/>
                  </a:cubicBezTo>
                  <a:cubicBezTo>
                    <a:pt x="10595" y="-2424"/>
                    <a:pt x="11131" y="2617"/>
                    <a:pt x="12311" y="5368"/>
                  </a:cubicBezTo>
                  <a:cubicBezTo>
                    <a:pt x="13491" y="8118"/>
                    <a:pt x="14391" y="8618"/>
                    <a:pt x="15982" y="5368"/>
                  </a:cubicBezTo>
                  <a:cubicBezTo>
                    <a:pt x="17574" y="2117"/>
                    <a:pt x="19754" y="-4884"/>
                    <a:pt x="21597" y="5368"/>
                  </a:cubicBezTo>
                  <a:cubicBezTo>
                    <a:pt x="21596" y="6434"/>
                    <a:pt x="21596" y="7783"/>
                    <a:pt x="21597" y="9793"/>
                  </a:cubicBezTo>
                  <a:cubicBezTo>
                    <a:pt x="20397" y="8810"/>
                    <a:pt x="19372" y="16716"/>
                    <a:pt x="17494" y="9793"/>
                  </a:cubicBezTo>
                  <a:cubicBezTo>
                    <a:pt x="15616" y="2869"/>
                    <a:pt x="14853" y="15302"/>
                    <a:pt x="13391" y="9793"/>
                  </a:cubicBezTo>
                  <a:cubicBezTo>
                    <a:pt x="11928" y="4284"/>
                    <a:pt x="10991" y="6943"/>
                    <a:pt x="9288" y="9793"/>
                  </a:cubicBezTo>
                  <a:cubicBezTo>
                    <a:pt x="7585" y="12643"/>
                    <a:pt x="5597" y="14129"/>
                    <a:pt x="4537" y="9793"/>
                  </a:cubicBezTo>
                  <a:cubicBezTo>
                    <a:pt x="3476" y="5456"/>
                    <a:pt x="1230" y="8734"/>
                    <a:pt x="2" y="9793"/>
                  </a:cubicBezTo>
                  <a:cubicBezTo>
                    <a:pt x="3" y="8825"/>
                    <a:pt x="-3" y="6274"/>
                    <a:pt x="2" y="5368"/>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63" name="Shape"/>
            <p:cNvSpPr/>
            <p:nvPr/>
          </p:nvSpPr>
          <p:spPr>
            <a:xfrm>
              <a:off x="274" y="5786"/>
              <a:ext cx="3291841" cy="46897"/>
            </a:xfrm>
            <a:custGeom>
              <a:avLst/>
              <a:gdLst/>
              <a:ahLst/>
              <a:cxnLst>
                <a:cxn ang="0">
                  <a:pos x="wd2" y="hd2"/>
                </a:cxn>
                <a:cxn ang="5400000">
                  <a:pos x="wd2" y="hd2"/>
                </a:cxn>
                <a:cxn ang="10800000">
                  <a:pos x="wd2" y="hd2"/>
                </a:cxn>
                <a:cxn ang="16200000">
                  <a:pos x="wd2" y="hd2"/>
                </a:cxn>
              </a:cxnLst>
              <a:rect l="0" t="0" r="r" b="b"/>
              <a:pathLst>
                <a:path w="21600" h="12203" fill="norm" stroke="1" extrusionOk="0">
                  <a:moveTo>
                    <a:pt x="0" y="4267"/>
                  </a:moveTo>
                  <a:cubicBezTo>
                    <a:pt x="1136" y="-946"/>
                    <a:pt x="2908" y="5939"/>
                    <a:pt x="4320" y="4267"/>
                  </a:cubicBezTo>
                  <a:cubicBezTo>
                    <a:pt x="5732" y="2595"/>
                    <a:pt x="6785" y="7328"/>
                    <a:pt x="8424" y="4267"/>
                  </a:cubicBezTo>
                  <a:cubicBezTo>
                    <a:pt x="10063" y="1206"/>
                    <a:pt x="11097" y="-3569"/>
                    <a:pt x="12528" y="4267"/>
                  </a:cubicBezTo>
                  <a:cubicBezTo>
                    <a:pt x="13959" y="12103"/>
                    <a:pt x="14911" y="-608"/>
                    <a:pt x="17280" y="4267"/>
                  </a:cubicBezTo>
                  <a:cubicBezTo>
                    <a:pt x="19649" y="9142"/>
                    <a:pt x="19838" y="-4068"/>
                    <a:pt x="21600" y="4267"/>
                  </a:cubicBezTo>
                  <a:cubicBezTo>
                    <a:pt x="21597" y="6232"/>
                    <a:pt x="21597" y="6823"/>
                    <a:pt x="21600" y="9026"/>
                  </a:cubicBezTo>
                  <a:cubicBezTo>
                    <a:pt x="20003" y="14413"/>
                    <a:pt x="18678" y="520"/>
                    <a:pt x="17280" y="9026"/>
                  </a:cubicBezTo>
                  <a:cubicBezTo>
                    <a:pt x="15882" y="17532"/>
                    <a:pt x="15119" y="5916"/>
                    <a:pt x="13608" y="9026"/>
                  </a:cubicBezTo>
                  <a:cubicBezTo>
                    <a:pt x="12097" y="12136"/>
                    <a:pt x="11200" y="7072"/>
                    <a:pt x="9504" y="9026"/>
                  </a:cubicBezTo>
                  <a:cubicBezTo>
                    <a:pt x="7808" y="10980"/>
                    <a:pt x="6577" y="6607"/>
                    <a:pt x="5400" y="9026"/>
                  </a:cubicBezTo>
                  <a:cubicBezTo>
                    <a:pt x="4223" y="11445"/>
                    <a:pt x="2015" y="14169"/>
                    <a:pt x="0" y="9026"/>
                  </a:cubicBezTo>
                  <a:cubicBezTo>
                    <a:pt x="0" y="7310"/>
                    <a:pt x="0" y="5245"/>
                    <a:pt x="0" y="4267"/>
                  </a:cubicBezTo>
                  <a:close/>
                </a:path>
              </a:pathLst>
            </a:custGeom>
            <a:noFill/>
            <a:ln w="41275"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Rectangle 11"/>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7" name="Rectangle 39"/>
          <p:cNvSpPr/>
          <p:nvPr/>
        </p:nvSpPr>
        <p:spPr>
          <a:xfrm>
            <a:off x="0" y="0"/>
            <a:ext cx="2013557" cy="6858000"/>
          </a:xfrm>
          <a:prstGeom prst="rect">
            <a:avLst/>
          </a:prstGeom>
          <a:solidFill>
            <a:srgbClr val="7F7F7F"/>
          </a:solidFill>
          <a:ln w="12700">
            <a:miter lim="400000"/>
          </a:ln>
        </p:spPr>
        <p:txBody>
          <a:bodyPr lIns="45719" rIns="45719" anchor="ctr"/>
          <a:lstStyle/>
          <a:p>
            <a:pPr algn="ctr">
              <a:defRPr>
                <a:solidFill>
                  <a:srgbClr val="FFFFFF"/>
                </a:solidFill>
              </a:defRPr>
            </a:pPr>
          </a:p>
        </p:txBody>
      </p:sp>
      <p:sp>
        <p:nvSpPr>
          <p:cNvPr id="168" name="Title 1"/>
          <p:cNvSpPr txBox="1"/>
          <p:nvPr>
            <p:ph type="title"/>
          </p:nvPr>
        </p:nvSpPr>
        <p:spPr>
          <a:xfrm>
            <a:off x="1043153" y="2471126"/>
            <a:ext cx="1946209" cy="1915748"/>
          </a:xfrm>
          <a:prstGeom prst="rect">
            <a:avLst/>
          </a:prstGeom>
          <a:solidFill>
            <a:srgbClr val="262626"/>
          </a:solidFill>
          <a:ln w="174625">
            <a:solidFill>
              <a:srgbClr val="262626"/>
            </a:solidFill>
            <a:round/>
          </a:ln>
        </p:spPr>
        <p:txBody>
          <a:bodyPr anchor="ctr"/>
          <a:lstStyle>
            <a:lvl1pPr algn="ctr" defTabSz="859536">
              <a:defRPr sz="2444"/>
            </a:lvl1pPr>
          </a:lstStyle>
          <a:p>
            <a:pPr/>
            <a:r>
              <a:t>What was the average rental duration for all videos?</a:t>
            </a:r>
          </a:p>
        </p:txBody>
      </p:sp>
      <p:graphicFrame>
        <p:nvGraphicFramePr>
          <p:cNvPr id="169" name="Table 7"/>
          <p:cNvGraphicFramePr/>
          <p:nvPr/>
        </p:nvGraphicFramePr>
        <p:xfrm>
          <a:off x="4038600" y="1330116"/>
          <a:ext cx="7188201" cy="419438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78117"/>
                <a:gridCol w="1645781"/>
                <a:gridCol w="1788714"/>
                <a:gridCol w="1775588"/>
              </a:tblGrid>
              <a:tr h="1171799">
                <a:tc>
                  <a:txBody>
                    <a:bodyPr/>
                    <a:lstStyle/>
                    <a:p>
                      <a:pPr algn="l">
                        <a:defRPr b="0" sz="2000">
                          <a:solidFill>
                            <a:srgbClr val="000000"/>
                          </a:solidFill>
                        </a:defRPr>
                      </a:pPr>
                    </a:p>
                  </a:txBody>
                  <a:tcPr marL="112429" marR="112429" marT="112429" marB="112429" anchor="ctr" anchorCtr="0" horzOverflow="overflow">
                    <a:lnL w="12700">
                      <a:miter lim="400000"/>
                    </a:lnL>
                    <a:lnR w="12700">
                      <a:miter lim="400000"/>
                    </a:lnR>
                    <a:lnT w="12700">
                      <a:miter lim="400000"/>
                    </a:lnT>
                    <a:lnB>
                      <a:solidFill>
                        <a:srgbClr val="FFFFFF"/>
                      </a:solidFill>
                    </a:lnB>
                    <a:solidFill>
                      <a:srgbClr val="C55A11"/>
                    </a:solidFill>
                  </a:tcPr>
                </a:tc>
                <a:tc>
                  <a:txBody>
                    <a:bodyPr/>
                    <a:lstStyle/>
                    <a:p>
                      <a:pPr algn="l">
                        <a:defRPr b="0" i="1" sz="2000">
                          <a:solidFill>
                            <a:srgbClr val="000000"/>
                          </a:solidFill>
                        </a:defRPr>
                      </a:pPr>
                      <a:r>
                        <a:t>            </a:t>
                      </a:r>
                    </a:p>
                    <a:p>
                      <a:pPr algn="l">
                        <a:defRPr b="0" i="1" sz="2000">
                          <a:solidFill>
                            <a:srgbClr val="000000"/>
                          </a:solidFill>
                        </a:defRPr>
                      </a:pPr>
                      <a:r>
                        <a:t>              MIN</a:t>
                      </a:r>
                    </a:p>
                  </a:txBody>
                  <a:tcPr marL="112429" marR="112429" marT="112429" marB="112429" anchor="ctr" anchorCtr="0" horzOverflow="overflow">
                    <a:lnL w="12700">
                      <a:miter lim="400000"/>
                    </a:lnL>
                    <a:lnR w="12700">
                      <a:miter lim="400000"/>
                    </a:lnR>
                    <a:lnT w="12700">
                      <a:miter lim="400000"/>
                    </a:lnT>
                    <a:lnB>
                      <a:solidFill>
                        <a:srgbClr val="FFFFFF"/>
                      </a:solidFill>
                    </a:lnB>
                    <a:solidFill>
                      <a:srgbClr val="C55A11"/>
                    </a:solidFill>
                  </a:tcPr>
                </a:tc>
                <a:tc>
                  <a:txBody>
                    <a:bodyPr/>
                    <a:lstStyle/>
                    <a:p>
                      <a:pPr algn="l">
                        <a:defRPr b="0" i="1" sz="2000">
                          <a:solidFill>
                            <a:srgbClr val="000000"/>
                          </a:solidFill>
                        </a:defRPr>
                      </a:pPr>
                    </a:p>
                    <a:p>
                      <a:pPr algn="l">
                        <a:defRPr b="0" i="1" sz="2000">
                          <a:solidFill>
                            <a:srgbClr val="000000"/>
                          </a:solidFill>
                        </a:defRPr>
                      </a:pPr>
                      <a:r>
                        <a:t>               MAX</a:t>
                      </a:r>
                    </a:p>
                  </a:txBody>
                  <a:tcPr marL="112429" marR="112429" marT="112429" marB="112429" anchor="ctr" anchorCtr="0" horzOverflow="overflow">
                    <a:lnL w="12700">
                      <a:miter lim="400000"/>
                    </a:lnL>
                    <a:lnR w="12700">
                      <a:miter lim="400000"/>
                    </a:lnR>
                    <a:lnT w="12700">
                      <a:miter lim="400000"/>
                    </a:lnT>
                    <a:lnB>
                      <a:solidFill>
                        <a:srgbClr val="FFFFFF"/>
                      </a:solidFill>
                    </a:lnB>
                    <a:solidFill>
                      <a:srgbClr val="C55A11"/>
                    </a:solidFill>
                  </a:tcPr>
                </a:tc>
                <a:tc>
                  <a:txBody>
                    <a:bodyPr/>
                    <a:lstStyle/>
                    <a:p>
                      <a:pPr algn="l">
                        <a:defRPr b="0" i="1" sz="2000">
                          <a:solidFill>
                            <a:srgbClr val="000000"/>
                          </a:solidFill>
                        </a:defRPr>
                      </a:pPr>
                      <a:r>
                        <a:t>  </a:t>
                      </a:r>
                    </a:p>
                    <a:p>
                      <a:pPr algn="l">
                        <a:defRPr b="0" i="1" sz="2000">
                          <a:solidFill>
                            <a:srgbClr val="000000"/>
                          </a:solidFill>
                        </a:defRPr>
                      </a:pPr>
                      <a:r>
                        <a:t>               AVG</a:t>
                      </a:r>
                    </a:p>
                  </a:txBody>
                  <a:tcPr marL="112429" marR="112429" marT="112429" marB="112429" anchor="ctr" anchorCtr="0" horzOverflow="overflow">
                    <a:lnL w="12700">
                      <a:miter lim="400000"/>
                    </a:lnL>
                    <a:lnR w="12700">
                      <a:miter lim="400000"/>
                    </a:lnR>
                    <a:lnT w="12700">
                      <a:miter lim="400000"/>
                    </a:lnT>
                    <a:lnB>
                      <a:solidFill>
                        <a:srgbClr val="FFFFFF"/>
                      </a:solidFill>
                    </a:lnB>
                    <a:solidFill>
                      <a:srgbClr val="C55A11"/>
                    </a:solidFill>
                  </a:tcPr>
                </a:tc>
              </a:tr>
              <a:tr h="698526">
                <a:tc>
                  <a:txBody>
                    <a:bodyPr/>
                    <a:lstStyle/>
                    <a:p>
                      <a:pPr algn="l">
                        <a:defRPr sz="1500">
                          <a:solidFill>
                            <a:srgbClr val="FFFFFF"/>
                          </a:solidFill>
                        </a:defRPr>
                      </a:pPr>
                    </a:p>
                    <a:p>
                      <a:pPr algn="l">
                        <a:defRPr sz="1500">
                          <a:solidFill>
                            <a:srgbClr val="FFFFFF"/>
                          </a:solidFill>
                        </a:defRPr>
                      </a:pPr>
                      <a:r>
                        <a:t>      Rental Rate</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c>
                  <a:txBody>
                    <a:bodyPr/>
                    <a:lstStyle/>
                    <a:p>
                      <a:pPr algn="l">
                        <a:defRPr i="1" sz="1500">
                          <a:solidFill>
                            <a:srgbClr val="FFFFFF"/>
                          </a:solidFill>
                        </a:defRPr>
                      </a:pPr>
                      <a:r>
                        <a:t>  </a:t>
                      </a:r>
                    </a:p>
                    <a:p>
                      <a:pPr algn="l">
                        <a:defRPr i="1" sz="1500">
                          <a:solidFill>
                            <a:srgbClr val="FFFFFF"/>
                          </a:solidFill>
                        </a:defRPr>
                      </a:pPr>
                      <a:r>
                        <a:t>              $ 0.99</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c>
                  <a:txBody>
                    <a:bodyPr/>
                    <a:lstStyle/>
                    <a:p>
                      <a:pPr algn="l">
                        <a:defRPr i="1" sz="1500">
                          <a:solidFill>
                            <a:srgbClr val="FFFFFF"/>
                          </a:solidFill>
                        </a:defRPr>
                      </a:pPr>
                    </a:p>
                    <a:p>
                      <a:pPr algn="l">
                        <a:defRPr i="1" sz="1500">
                          <a:solidFill>
                            <a:srgbClr val="FFFFFF"/>
                          </a:solidFill>
                        </a:defRPr>
                      </a:pPr>
                      <a:r>
                        <a:t>            $4.99</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c>
                  <a:txBody>
                    <a:bodyPr/>
                    <a:lstStyle/>
                    <a:p>
                      <a:pPr algn="l">
                        <a:defRPr i="1" sz="1500">
                          <a:solidFill>
                            <a:srgbClr val="FFFFFF"/>
                          </a:solidFill>
                        </a:defRPr>
                      </a:pPr>
                    </a:p>
                    <a:p>
                      <a:pPr algn="l">
                        <a:defRPr i="1" sz="1500">
                          <a:solidFill>
                            <a:srgbClr val="FFFFFF"/>
                          </a:solidFill>
                        </a:defRPr>
                      </a:pPr>
                      <a:r>
                        <a:t>       $2.98</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r>
              <a:tr h="698526">
                <a:tc>
                  <a:txBody>
                    <a:bodyPr/>
                    <a:lstStyle/>
                    <a:p>
                      <a:pPr algn="l">
                        <a:defRPr sz="1500">
                          <a:solidFill>
                            <a:srgbClr val="FFFFFF"/>
                          </a:solidFill>
                        </a:defRPr>
                      </a:pPr>
                    </a:p>
                    <a:p>
                      <a:pPr algn="l">
                        <a:defRPr sz="1500">
                          <a:solidFill>
                            <a:srgbClr val="FFFFFF"/>
                          </a:solidFill>
                        </a:defRPr>
                      </a:pPr>
                      <a:r>
                        <a:t>   Rental  Duration    </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c>
                  <a:txBody>
                    <a:bodyPr/>
                    <a:lstStyle/>
                    <a:p>
                      <a:pPr algn="l">
                        <a:defRPr i="1" sz="1500">
                          <a:solidFill>
                            <a:srgbClr val="FFFFFF"/>
                          </a:solidFill>
                        </a:defRPr>
                      </a:pPr>
                    </a:p>
                    <a:p>
                      <a:pPr algn="l">
                        <a:defRPr i="1" sz="1500">
                          <a:solidFill>
                            <a:srgbClr val="FFFFFF"/>
                          </a:solidFill>
                        </a:defRPr>
                      </a:pPr>
                      <a:r>
                        <a:t>             3 Days</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c>
                  <a:txBody>
                    <a:bodyPr/>
                    <a:lstStyle/>
                    <a:p>
                      <a:pPr algn="l">
                        <a:defRPr i="1" sz="1500">
                          <a:solidFill>
                            <a:srgbClr val="FFFFFF"/>
                          </a:solidFill>
                        </a:defRPr>
                      </a:pPr>
                    </a:p>
                    <a:p>
                      <a:pPr algn="l">
                        <a:defRPr i="1" sz="1500">
                          <a:solidFill>
                            <a:srgbClr val="FFFFFF"/>
                          </a:solidFill>
                        </a:defRPr>
                      </a:pPr>
                      <a:r>
                        <a:t>           7 Days</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c>
                  <a:txBody>
                    <a:bodyPr/>
                    <a:lstStyle/>
                    <a:p>
                      <a:pPr algn="l">
                        <a:defRPr i="1" sz="1500">
                          <a:solidFill>
                            <a:srgbClr val="FFFFFF"/>
                          </a:solidFill>
                        </a:defRPr>
                      </a:pPr>
                    </a:p>
                    <a:p>
                      <a:pPr algn="l">
                        <a:defRPr i="1" sz="1500">
                          <a:solidFill>
                            <a:srgbClr val="FFFFFF"/>
                          </a:solidFill>
                        </a:defRPr>
                      </a:pPr>
                      <a:r>
                        <a:t>      5 Days</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r>
              <a:tr h="927003">
                <a:tc>
                  <a:txBody>
                    <a:bodyPr/>
                    <a:lstStyle/>
                    <a:p>
                      <a:pPr algn="l">
                        <a:defRPr sz="1500">
                          <a:solidFill>
                            <a:srgbClr val="FFFFFF"/>
                          </a:solidFill>
                        </a:defRPr>
                      </a:pPr>
                    </a:p>
                    <a:p>
                      <a:pPr algn="l">
                        <a:defRPr sz="1500">
                          <a:solidFill>
                            <a:srgbClr val="FFFFFF"/>
                          </a:solidFill>
                        </a:defRPr>
                      </a:pPr>
                      <a:r>
                        <a:t>  Replacement Cost    </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c>
                  <a:txBody>
                    <a:bodyPr/>
                    <a:lstStyle/>
                    <a:p>
                      <a:pPr algn="l">
                        <a:defRPr i="1" sz="1500">
                          <a:solidFill>
                            <a:srgbClr val="FFFFFF"/>
                          </a:solidFill>
                        </a:defRPr>
                      </a:pPr>
                    </a:p>
                    <a:p>
                      <a:pPr algn="l">
                        <a:defRPr i="1" sz="1500">
                          <a:solidFill>
                            <a:srgbClr val="FFFFFF"/>
                          </a:solidFill>
                        </a:defRPr>
                      </a:pPr>
                      <a:r>
                        <a:t>            $9.99</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c>
                  <a:txBody>
                    <a:bodyPr/>
                    <a:lstStyle/>
                    <a:p>
                      <a:pPr algn="l">
                        <a:defRPr i="1" sz="1500">
                          <a:solidFill>
                            <a:srgbClr val="FFFFFF"/>
                          </a:solidFill>
                        </a:defRPr>
                      </a:pPr>
                    </a:p>
                    <a:p>
                      <a:pPr algn="l">
                        <a:defRPr i="1" sz="1500">
                          <a:solidFill>
                            <a:srgbClr val="FFFFFF"/>
                          </a:solidFill>
                        </a:defRPr>
                      </a:pPr>
                      <a:r>
                        <a:t>          $29.99</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c>
                  <a:txBody>
                    <a:bodyPr/>
                    <a:lstStyle/>
                    <a:p>
                      <a:pPr algn="l">
                        <a:defRPr i="1" sz="1500">
                          <a:solidFill>
                            <a:srgbClr val="FFFFFF"/>
                          </a:solidFill>
                        </a:defRPr>
                      </a:pPr>
                    </a:p>
                    <a:p>
                      <a:pPr algn="l">
                        <a:defRPr i="1" sz="1500">
                          <a:solidFill>
                            <a:srgbClr val="FFFFFF"/>
                          </a:solidFill>
                        </a:defRPr>
                      </a:pPr>
                      <a:r>
                        <a:t>     $19.98</a:t>
                      </a:r>
                    </a:p>
                  </a:txBody>
                  <a:tcPr marL="112429" marR="112429" marT="112429" marB="112429" anchor="t" anchorCtr="0" horzOverflow="overflow">
                    <a:lnL w="12700">
                      <a:miter lim="400000"/>
                    </a:lnL>
                    <a:lnR w="12700">
                      <a:miter lim="400000"/>
                    </a:lnR>
                    <a:lnT>
                      <a:solidFill>
                        <a:srgbClr val="FFFFFF"/>
                      </a:solidFill>
                    </a:lnT>
                    <a:lnB>
                      <a:solidFill>
                        <a:srgbClr val="FFFFFF"/>
                      </a:solidFill>
                    </a:lnB>
                    <a:solidFill>
                      <a:srgbClr val="000000"/>
                    </a:solidFill>
                  </a:tcPr>
                </a:tc>
              </a:tr>
              <a:tr h="698526">
                <a:tc>
                  <a:txBody>
                    <a:bodyPr/>
                    <a:lstStyle/>
                    <a:p>
                      <a:pPr algn="l">
                        <a:defRPr sz="1500">
                          <a:solidFill>
                            <a:srgbClr val="FFFFFF"/>
                          </a:solidFill>
                        </a:defRPr>
                      </a:pPr>
                    </a:p>
                    <a:p>
                      <a:pPr algn="l">
                        <a:defRPr sz="1500">
                          <a:solidFill>
                            <a:srgbClr val="FFFFFF"/>
                          </a:solidFill>
                        </a:defRPr>
                      </a:pPr>
                      <a:r>
                        <a:t>     Movie Length </a:t>
                      </a:r>
                    </a:p>
                  </a:txBody>
                  <a:tcPr marL="112429" marR="112429" marT="112429" marB="112429" anchor="t" anchorCtr="0" horzOverflow="overflow">
                    <a:lnL w="12700">
                      <a:miter lim="400000"/>
                    </a:lnL>
                    <a:lnR w="12700">
                      <a:miter lim="400000"/>
                    </a:lnR>
                    <a:lnT>
                      <a:solidFill>
                        <a:srgbClr val="FFFFFF"/>
                      </a:solidFill>
                    </a:lnT>
                    <a:lnB w="12700">
                      <a:miter lim="400000"/>
                    </a:lnB>
                    <a:solidFill>
                      <a:srgbClr val="000000"/>
                    </a:solidFill>
                  </a:tcPr>
                </a:tc>
                <a:tc>
                  <a:txBody>
                    <a:bodyPr/>
                    <a:lstStyle/>
                    <a:p>
                      <a:pPr algn="l">
                        <a:defRPr i="1" sz="1500">
                          <a:solidFill>
                            <a:srgbClr val="FFFFFF"/>
                          </a:solidFill>
                        </a:defRPr>
                      </a:pPr>
                    </a:p>
                    <a:p>
                      <a:pPr algn="l">
                        <a:defRPr i="1" sz="1500">
                          <a:solidFill>
                            <a:srgbClr val="FFFFFF"/>
                          </a:solidFill>
                        </a:defRPr>
                      </a:pPr>
                      <a:r>
                        <a:t>         46 Min</a:t>
                      </a:r>
                    </a:p>
                  </a:txBody>
                  <a:tcPr marL="112429" marR="112429" marT="112429" marB="112429" anchor="t" anchorCtr="0" horzOverflow="overflow">
                    <a:lnL w="12700">
                      <a:miter lim="400000"/>
                    </a:lnL>
                    <a:lnR w="12700">
                      <a:miter lim="400000"/>
                    </a:lnR>
                    <a:lnT>
                      <a:solidFill>
                        <a:srgbClr val="FFFFFF"/>
                      </a:solidFill>
                    </a:lnT>
                    <a:lnB w="12700">
                      <a:miter lim="400000"/>
                    </a:lnB>
                    <a:solidFill>
                      <a:srgbClr val="000000"/>
                    </a:solidFill>
                  </a:tcPr>
                </a:tc>
                <a:tc>
                  <a:txBody>
                    <a:bodyPr/>
                    <a:lstStyle/>
                    <a:p>
                      <a:pPr algn="l">
                        <a:defRPr i="1" sz="1500">
                          <a:solidFill>
                            <a:srgbClr val="FFFFFF"/>
                          </a:solidFill>
                        </a:defRPr>
                      </a:pPr>
                    </a:p>
                    <a:p>
                      <a:pPr algn="l">
                        <a:defRPr i="1" sz="1500">
                          <a:solidFill>
                            <a:srgbClr val="FFFFFF"/>
                          </a:solidFill>
                        </a:defRPr>
                      </a:pPr>
                      <a:r>
                        <a:t>       185 Min</a:t>
                      </a:r>
                    </a:p>
                  </a:txBody>
                  <a:tcPr marL="112429" marR="112429" marT="112429" marB="112429" anchor="t" anchorCtr="0" horzOverflow="overflow">
                    <a:lnL w="12700">
                      <a:miter lim="400000"/>
                    </a:lnL>
                    <a:lnR w="12700">
                      <a:miter lim="400000"/>
                    </a:lnR>
                    <a:lnT>
                      <a:solidFill>
                        <a:srgbClr val="FFFFFF"/>
                      </a:solidFill>
                    </a:lnT>
                    <a:lnB w="12700">
                      <a:miter lim="400000"/>
                    </a:lnB>
                    <a:solidFill>
                      <a:srgbClr val="000000"/>
                    </a:solidFill>
                  </a:tcPr>
                </a:tc>
                <a:tc>
                  <a:txBody>
                    <a:bodyPr/>
                    <a:lstStyle/>
                    <a:p>
                      <a:pPr algn="l">
                        <a:defRPr i="1" sz="1500">
                          <a:solidFill>
                            <a:srgbClr val="FFFFFF"/>
                          </a:solidFill>
                        </a:defRPr>
                      </a:pPr>
                    </a:p>
                    <a:p>
                      <a:pPr algn="l">
                        <a:defRPr i="1" sz="1500">
                          <a:solidFill>
                            <a:srgbClr val="FFFFFF"/>
                          </a:solidFill>
                        </a:defRPr>
                      </a:pPr>
                      <a:r>
                        <a:t>   115 Min</a:t>
                      </a:r>
                    </a:p>
                  </a:txBody>
                  <a:tcPr marL="112429" marR="112429" marT="112429" marB="112429" anchor="t" anchorCtr="0" horzOverflow="overflow">
                    <a:lnL w="12700">
                      <a:miter lim="400000"/>
                    </a:lnL>
                    <a:lnR w="12700">
                      <a:miter lim="400000"/>
                    </a:lnR>
                    <a:lnT>
                      <a:solidFill>
                        <a:srgbClr val="FFFFFF"/>
                      </a:solidFill>
                    </a:lnT>
                    <a:lnB w="12700">
                      <a:miter lim="400000"/>
                    </a:lnB>
                    <a:solidFill>
                      <a:srgbClr val="000000"/>
                    </a:solidFill>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itle 1"/>
          <p:cNvSpPr txBox="1"/>
          <p:nvPr>
            <p:ph type="title"/>
          </p:nvPr>
        </p:nvSpPr>
        <p:spPr>
          <a:xfrm>
            <a:off x="839788" y="1027328"/>
            <a:ext cx="7900387" cy="788864"/>
          </a:xfrm>
          <a:prstGeom prst="rect">
            <a:avLst/>
          </a:prstGeom>
        </p:spPr>
        <p:txBody>
          <a:bodyPr/>
          <a:lstStyle>
            <a:lvl1pPr>
              <a:defRPr sz="4000"/>
            </a:lvl1pPr>
          </a:lstStyle>
          <a:p>
            <a:pPr/>
            <a:r>
              <a:t>Revenue by Movie Genre</a:t>
            </a:r>
          </a:p>
        </p:txBody>
      </p:sp>
      <p:sp>
        <p:nvSpPr>
          <p:cNvPr id="172" name="Text Placeholder 3"/>
          <p:cNvSpPr txBox="1"/>
          <p:nvPr>
            <p:ph type="body" sz="quarter" idx="1"/>
          </p:nvPr>
        </p:nvSpPr>
        <p:spPr>
          <a:xfrm>
            <a:off x="839787" y="2057400"/>
            <a:ext cx="3932238" cy="3811588"/>
          </a:xfrm>
          <a:prstGeom prst="rect">
            <a:avLst/>
          </a:prstGeom>
        </p:spPr>
        <p:txBody>
          <a:bodyPr/>
          <a:lstStyle/>
          <a:p>
            <a:pPr/>
          </a:p>
        </p:txBody>
      </p:sp>
      <p:pic>
        <p:nvPicPr>
          <p:cNvPr id="173" name="Picture 4" descr="Picture 4"/>
          <p:cNvPicPr>
            <a:picLocks noChangeAspect="1"/>
          </p:cNvPicPr>
          <p:nvPr/>
        </p:nvPicPr>
        <p:blipFill>
          <a:blip r:embed="rId2">
            <a:extLst/>
          </a:blip>
          <a:stretch>
            <a:fillRect/>
          </a:stretch>
        </p:blipFill>
        <p:spPr>
          <a:xfrm>
            <a:off x="244414" y="2056682"/>
            <a:ext cx="5514909" cy="4508257"/>
          </a:xfrm>
          <a:prstGeom prst="rect">
            <a:avLst/>
          </a:prstGeom>
          <a:ln w="12700">
            <a:miter lim="400000"/>
          </a:ln>
        </p:spPr>
      </p:pic>
      <p:pic>
        <p:nvPicPr>
          <p:cNvPr id="174" name="Picture 5" descr="Picture 5"/>
          <p:cNvPicPr>
            <a:picLocks noChangeAspect="1"/>
          </p:cNvPicPr>
          <p:nvPr/>
        </p:nvPicPr>
        <p:blipFill>
          <a:blip r:embed="rId3">
            <a:extLst/>
          </a:blip>
          <a:stretch>
            <a:fillRect/>
          </a:stretch>
        </p:blipFill>
        <p:spPr>
          <a:xfrm>
            <a:off x="5942503" y="2059499"/>
            <a:ext cx="6096001" cy="452065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itle 1"/>
          <p:cNvSpPr txBox="1"/>
          <p:nvPr>
            <p:ph type="title"/>
          </p:nvPr>
        </p:nvSpPr>
        <p:spPr>
          <a:xfrm>
            <a:off x="640079" y="5576887"/>
            <a:ext cx="10911842" cy="1292441"/>
          </a:xfrm>
          <a:prstGeom prst="rect">
            <a:avLst/>
          </a:prstGeom>
        </p:spPr>
        <p:txBody>
          <a:bodyPr anchor="ctr"/>
          <a:lstStyle/>
          <a:p>
            <a:pPr algn="ctr"/>
            <a:r>
              <a:t>Which countries are Rockbuster customers based in?</a:t>
            </a:r>
            <a:br/>
            <a:r>
              <a:t>Do sales figures vary between geographic regions?</a:t>
            </a:r>
          </a:p>
        </p:txBody>
      </p:sp>
      <p:pic>
        <p:nvPicPr>
          <p:cNvPr id="177" name="Picture 4" descr="Picture 4"/>
          <p:cNvPicPr>
            <a:picLocks noChangeAspect="1"/>
          </p:cNvPicPr>
          <p:nvPr/>
        </p:nvPicPr>
        <p:blipFill>
          <a:blip r:embed="rId2">
            <a:extLst/>
          </a:blip>
          <a:srcRect l="0" t="0" r="1" b="21199"/>
          <a:stretch>
            <a:fillRect/>
          </a:stretch>
        </p:blipFill>
        <p:spPr>
          <a:xfrm>
            <a:off x="640079" y="640080"/>
            <a:ext cx="10911842" cy="4836796"/>
          </a:xfrm>
          <a:prstGeom prst="rect">
            <a:avLst/>
          </a:prstGeom>
          <a:ln w="19050">
            <a:solidFill>
              <a:srgbClr val="FFFFFF"/>
            </a:solidFill>
            <a:miter/>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itle 1"/>
          <p:cNvSpPr txBox="1"/>
          <p:nvPr>
            <p:ph type="title"/>
          </p:nvPr>
        </p:nvSpPr>
        <p:spPr>
          <a:xfrm>
            <a:off x="523875" y="5317240"/>
            <a:ext cx="11210925" cy="744837"/>
          </a:xfrm>
          <a:prstGeom prst="rect">
            <a:avLst/>
          </a:prstGeom>
        </p:spPr>
        <p:txBody>
          <a:bodyPr anchor="ctr"/>
          <a:lstStyle>
            <a:lvl1pPr algn="ctr">
              <a:defRPr i="1" sz="3600"/>
            </a:lvl1pPr>
          </a:lstStyle>
          <a:p>
            <a:pPr/>
            <a:r>
              <a:t>Where are customers with  high lifetime value based?</a:t>
            </a:r>
          </a:p>
        </p:txBody>
      </p:sp>
      <p:pic>
        <p:nvPicPr>
          <p:cNvPr id="180" name="Picture Placeholder 4" descr="Picture Placeholder 4"/>
          <p:cNvPicPr>
            <a:picLocks noChangeAspect="1"/>
          </p:cNvPicPr>
          <p:nvPr>
            <p:ph type="pic" idx="21"/>
          </p:nvPr>
        </p:nvPicPr>
        <p:blipFill>
          <a:blip r:embed="rId2">
            <a:extLst/>
          </a:blip>
          <a:srcRect l="6222" t="0" r="0" b="0"/>
          <a:stretch>
            <a:fillRect/>
          </a:stretch>
        </p:blipFill>
        <p:spPr>
          <a:xfrm>
            <a:off x="32911" y="-696205"/>
            <a:ext cx="12191852" cy="6857922"/>
          </a:xfrm>
          <a:prstGeom prst="rect">
            <a:avLst/>
          </a:prstGeom>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